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  <p:sldId id="265" r:id="rId7"/>
    <p:sldId id="266" r:id="rId8"/>
    <p:sldId id="271" r:id="rId9"/>
    <p:sldId id="273" r:id="rId10"/>
    <p:sldId id="274" r:id="rId11"/>
    <p:sldId id="263" r:id="rId12"/>
    <p:sldId id="267" r:id="rId13"/>
    <p:sldId id="268" r:id="rId14"/>
    <p:sldId id="269" r:id="rId15"/>
    <p:sldId id="270" r:id="rId16"/>
    <p:sldId id="275" r:id="rId17"/>
    <p:sldId id="276" r:id="rId18"/>
    <p:sldId id="277" r:id="rId19"/>
    <p:sldId id="278" r:id="rId20"/>
    <p:sldId id="279" r:id="rId21"/>
    <p:sldId id="25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6667-B27F-AA44-A7E1-E2318DC2CD40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6AD2-CE89-F542-81F6-67D254AD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4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6667-B27F-AA44-A7E1-E2318DC2CD40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6AD2-CE89-F542-81F6-67D254AD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9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6667-B27F-AA44-A7E1-E2318DC2CD40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6AD2-CE89-F542-81F6-67D254AD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7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6667-B27F-AA44-A7E1-E2318DC2CD40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6AD2-CE89-F542-81F6-67D254AD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6667-B27F-AA44-A7E1-E2318DC2CD40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6AD2-CE89-F542-81F6-67D254AD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6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6667-B27F-AA44-A7E1-E2318DC2CD40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6AD2-CE89-F542-81F6-67D254AD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6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6667-B27F-AA44-A7E1-E2318DC2CD40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6AD2-CE89-F542-81F6-67D254AD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1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6667-B27F-AA44-A7E1-E2318DC2CD40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6AD2-CE89-F542-81F6-67D254AD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7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6667-B27F-AA44-A7E1-E2318DC2CD40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6AD2-CE89-F542-81F6-67D254AD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4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6667-B27F-AA44-A7E1-E2318DC2CD40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6AD2-CE89-F542-81F6-67D254AD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5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6667-B27F-AA44-A7E1-E2318DC2CD40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6AD2-CE89-F542-81F6-67D254AD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8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86667-B27F-AA44-A7E1-E2318DC2CD40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A6AD2-CE89-F542-81F6-67D254AD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4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file://localhost/Users/jeanbel/Teaching/PhysicsGrad/Fall15/PPT/FigMolMot/motorCartoon.p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file://localhost/Users/jeanbel/Teaching/PhysicsGrad/Fall15/PPT/FigMolMot/ATP3D.p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file://localhost/Users/jeanbel/Teaching/PhysicsGrad/Fall15/PPT/FigMolMot/ratchet1.pn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file://localhost/Users/jeanbel/Teaching/PhysicsGrad/Fall15/PPT/FigMolMot/shiftedPot.p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file://localhost/Users/jeanbel/Teaching/PhysicsGrad/Fall15/PPT/FigMolMot/effPot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file://localhost/Users/jeanbel/Teaching/PhysicsGrad/Fall15/PPT/FigMolMot/unbalance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eanbel/Teaching/PhysicsGrad/Fall15/PPT/Fig/banner.jpg" TargetMode="External"/><Relationship Id="rId4" Type="http://schemas.openxmlformats.org/officeDocument/2006/relationships/image" Target="../media/image15.gif"/><Relationship Id="rId5" Type="http://schemas.openxmlformats.org/officeDocument/2006/relationships/image" Target="file://localhost/Users/jeanbel/Teaching/PhysicsGrad/Fall15/PPT/Fig/logo-gatech.gi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file://localhost/Users/jeanbel/Teaching/PhysicsGrad/Fall15/PPT/FigMolMot/actinMyoson.p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file://localhost/Users/jeanbel/Teaching/PhysicsGrad/Fall15/PPT/FigMolMot/Kinesin_walking.gi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file://localhost/Users/jeanbel/Teaching/PhysicsGrad/Fall15/PPT/FigMolMot/molMotScientist03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file://localhost/Users/jeanbel/Teaching/PhysicsGrad/Fall15/PPT/FigMolMot/dynein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file://localhost/Users/jeanbel/Teaching/PhysicsGrad/Fall15/PPT/FigMolMot/selvin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800000"/>
                </a:solidFill>
                <a:latin typeface="Garamond"/>
                <a:cs typeface="Garamond"/>
              </a:rPr>
              <a:t>Molecular Motors </a:t>
            </a:r>
            <a:br>
              <a:rPr lang="en-US" sz="4800" dirty="0" smtClean="0">
                <a:solidFill>
                  <a:srgbClr val="800000"/>
                </a:solidFill>
                <a:latin typeface="Garamond"/>
                <a:cs typeface="Garamond"/>
              </a:rPr>
            </a:br>
            <a:endParaRPr lang="en-US" sz="4800" dirty="0">
              <a:solidFill>
                <a:srgbClr val="800000"/>
              </a:solidFill>
              <a:latin typeface="Garamond"/>
              <a:cs typeface="Garamond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Garamond"/>
                <a:cs typeface="Garamond"/>
              </a:rPr>
              <a:t>Jean V </a:t>
            </a:r>
            <a:r>
              <a:rPr lang="en-US" sz="1800" dirty="0" err="1" smtClean="0">
                <a:solidFill>
                  <a:schemeClr val="tx1"/>
                </a:solidFill>
                <a:latin typeface="Garamond"/>
                <a:cs typeface="Garamond"/>
              </a:rPr>
              <a:t>Bellissard</a:t>
            </a:r>
            <a:endParaRPr lang="en-US" sz="1800" dirty="0" smtClean="0">
              <a:solidFill>
                <a:schemeClr val="tx1"/>
              </a:solidFill>
              <a:latin typeface="Garamond"/>
              <a:cs typeface="Garamond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Garamond"/>
                <a:cs typeface="Garamond"/>
              </a:rPr>
              <a:t>Georgia Institute of Technology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Garamond"/>
                <a:cs typeface="Garamond"/>
              </a:rPr>
              <a:t>School of Physics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Garamond"/>
                <a:cs typeface="Garamond"/>
              </a:rPr>
              <a:t>Fall 2015</a:t>
            </a:r>
            <a:endParaRPr lang="en-US" sz="18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43560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solidFill>
                  <a:srgbClr val="FF0000"/>
                </a:solidFill>
                <a:latin typeface="Garamond"/>
                <a:cs typeface="Garamond"/>
              </a:rPr>
              <a:t>Kinesin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-microtubule modeling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5" name="motorCartoon.png" descr="/Users/jeanbel/Teaching/PhysicsGrad/Fall15/PPT/FigMolMot/motorCartoon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11" y="1692163"/>
            <a:ext cx="68773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5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Adenosine-triphosphate (ATP)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3" name="Picture 2" descr="ATPmolecu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0" y="1806375"/>
            <a:ext cx="8615407" cy="432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9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Adenosine-triphosphate (ATP)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2" name="ATP3D.png" descr="/Users/jeanbel/Teaching/PhysicsGrad/Fall15/PPT/FigMolMot/ATP3D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881" y="1638955"/>
            <a:ext cx="477606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4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Adenosine-triphosphate (ATP)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7984" y="1990022"/>
            <a:ext cx="8986393" cy="427898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b="1" dirty="0" smtClean="0">
                <a:latin typeface="Garamond"/>
                <a:cs typeface="Garamond"/>
              </a:rPr>
              <a:t>ATP </a:t>
            </a:r>
            <a:r>
              <a:rPr lang="en-US" dirty="0">
                <a:latin typeface="Symbol" charset="2"/>
                <a:cs typeface="Symbol" charset="2"/>
                <a:sym typeface="Wingdings"/>
              </a:rPr>
              <a:t>®</a:t>
            </a:r>
            <a:r>
              <a:rPr lang="en-US" b="1" dirty="0" smtClean="0">
                <a:latin typeface="Garamond"/>
                <a:cs typeface="Garamond"/>
              </a:rPr>
              <a:t> ADP, AMP</a:t>
            </a:r>
            <a:r>
              <a:rPr lang="en-US" dirty="0" smtClean="0">
                <a:latin typeface="Garamond"/>
                <a:cs typeface="Garamond"/>
              </a:rPr>
              <a:t> hydrolysis  </a:t>
            </a:r>
          </a:p>
          <a:p>
            <a:pPr marL="0" indent="0">
              <a:buNone/>
            </a:pP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   (P</a:t>
            </a:r>
            <a:r>
              <a:rPr lang="en-US" baseline="-25000" dirty="0" smtClean="0">
                <a:latin typeface="Garamond"/>
                <a:cs typeface="Garamond"/>
              </a:rPr>
              <a:t>i</a:t>
            </a:r>
            <a:r>
              <a:rPr lang="en-US" dirty="0" smtClean="0">
                <a:latin typeface="Garamond"/>
                <a:cs typeface="Garamond"/>
              </a:rPr>
              <a:t>=phosphate, </a:t>
            </a:r>
            <a:r>
              <a:rPr lang="en-US" dirty="0" err="1" smtClean="0">
                <a:latin typeface="Garamond"/>
                <a:cs typeface="Garamond"/>
              </a:rPr>
              <a:t>Ppi</a:t>
            </a:r>
            <a:r>
              <a:rPr lang="en-US" dirty="0" smtClean="0">
                <a:latin typeface="Garamond"/>
                <a:cs typeface="Garamond"/>
              </a:rPr>
              <a:t>=pyrophosphate)</a:t>
            </a:r>
          </a:p>
          <a:p>
            <a:endParaRPr lang="en-US" dirty="0">
              <a:latin typeface="Garamond"/>
              <a:cs typeface="Garamond"/>
            </a:endParaRPr>
          </a:p>
          <a:p>
            <a:r>
              <a:rPr lang="el-GR" dirty="0">
                <a:latin typeface="Garamond"/>
                <a:cs typeface="Garamond"/>
              </a:rPr>
              <a:t>ATP + </a:t>
            </a:r>
            <a:r>
              <a:rPr lang="el-GR" dirty="0" smtClean="0">
                <a:latin typeface="Garamond"/>
                <a:cs typeface="Garamond"/>
              </a:rPr>
              <a:t>H</a:t>
            </a:r>
            <a:r>
              <a:rPr lang="el-GR" baseline="-25000" dirty="0" smtClean="0">
                <a:latin typeface="Garamond"/>
                <a:cs typeface="Garamond"/>
              </a:rPr>
              <a:t>2</a:t>
            </a:r>
            <a:r>
              <a:rPr lang="el-GR" dirty="0" smtClean="0">
                <a:latin typeface="Garamond"/>
                <a:cs typeface="Garamond"/>
              </a:rPr>
              <a:t>O </a:t>
            </a:r>
            <a:r>
              <a:rPr lang="el-GR" dirty="0">
                <a:latin typeface="Garamond"/>
                <a:cs typeface="Garamond"/>
              </a:rPr>
              <a:t>→ ADP + P</a:t>
            </a:r>
            <a:r>
              <a:rPr lang="el-GR" baseline="-25000" dirty="0">
                <a:latin typeface="Garamond"/>
                <a:cs typeface="Garamond"/>
              </a:rPr>
              <a:t>i</a:t>
            </a:r>
            <a:r>
              <a:rPr lang="el-GR" dirty="0">
                <a:latin typeface="Garamond"/>
                <a:cs typeface="Garamond"/>
              </a:rPr>
              <a:t>   ΔG˚ = −30.5 kJ/</a:t>
            </a:r>
            <a:r>
              <a:rPr lang="el-GR" dirty="0" smtClean="0">
                <a:latin typeface="Garamond"/>
                <a:cs typeface="Garamond"/>
              </a:rPr>
              <a:t>mol</a:t>
            </a:r>
            <a:r>
              <a:rPr lang="en-US" dirty="0" smtClean="0">
                <a:latin typeface="Garamond"/>
                <a:cs typeface="Garamond"/>
              </a:rPr>
              <a:t>                                      </a:t>
            </a:r>
            <a:r>
              <a:rPr lang="el-GR" dirty="0" smtClean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        </a:t>
            </a:r>
          </a:p>
          <a:p>
            <a:pPr marL="0" indent="0">
              <a:buNone/>
            </a:pP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                                                         </a:t>
            </a:r>
            <a:r>
              <a:rPr lang="el-GR" dirty="0" smtClean="0">
                <a:latin typeface="Garamond"/>
                <a:cs typeface="Garamond"/>
              </a:rPr>
              <a:t>(</a:t>
            </a:r>
            <a:r>
              <a:rPr lang="el-GR" dirty="0">
                <a:latin typeface="Garamond"/>
                <a:cs typeface="Garamond"/>
              </a:rPr>
              <a:t>−7.3 kcal/mol) </a:t>
            </a:r>
            <a:endParaRPr lang="en-US" dirty="0" smtClean="0">
              <a:latin typeface="Garamond"/>
              <a:cs typeface="Garamond"/>
            </a:endParaRPr>
          </a:p>
          <a:p>
            <a:r>
              <a:rPr lang="el-GR" dirty="0" smtClean="0">
                <a:latin typeface="Garamond"/>
                <a:cs typeface="Garamond"/>
              </a:rPr>
              <a:t>ATP </a:t>
            </a:r>
            <a:r>
              <a:rPr lang="el-GR" dirty="0">
                <a:latin typeface="Garamond"/>
                <a:cs typeface="Garamond"/>
              </a:rPr>
              <a:t>+ </a:t>
            </a:r>
            <a:r>
              <a:rPr lang="el-GR" dirty="0" smtClean="0">
                <a:latin typeface="Garamond"/>
                <a:cs typeface="Garamond"/>
              </a:rPr>
              <a:t>H</a:t>
            </a:r>
            <a:r>
              <a:rPr lang="el-GR" baseline="-25000" dirty="0" smtClean="0">
                <a:latin typeface="Garamond"/>
                <a:cs typeface="Garamond"/>
              </a:rPr>
              <a:t>2</a:t>
            </a:r>
            <a:r>
              <a:rPr lang="el-GR" dirty="0" smtClean="0">
                <a:latin typeface="Garamond"/>
                <a:cs typeface="Garamond"/>
              </a:rPr>
              <a:t>O </a:t>
            </a:r>
            <a:r>
              <a:rPr lang="el-GR" dirty="0">
                <a:latin typeface="Garamond"/>
                <a:cs typeface="Garamond"/>
              </a:rPr>
              <a:t>→ </a:t>
            </a:r>
            <a:r>
              <a:rPr lang="el-GR" dirty="0" smtClean="0">
                <a:latin typeface="Garamond"/>
                <a:cs typeface="Garamond"/>
              </a:rPr>
              <a:t>A</a:t>
            </a:r>
            <a:r>
              <a:rPr lang="en-US" dirty="0" smtClean="0">
                <a:latin typeface="Garamond"/>
                <a:cs typeface="Garamond"/>
              </a:rPr>
              <a:t>M</a:t>
            </a:r>
            <a:r>
              <a:rPr lang="el-GR" dirty="0" smtClean="0">
                <a:latin typeface="Garamond"/>
                <a:cs typeface="Garamond"/>
              </a:rPr>
              <a:t>P </a:t>
            </a:r>
            <a:r>
              <a:rPr lang="el-GR" dirty="0">
                <a:latin typeface="Garamond"/>
                <a:cs typeface="Garamond"/>
              </a:rPr>
              <a:t>+ </a:t>
            </a:r>
            <a:r>
              <a:rPr lang="en-US" dirty="0" smtClean="0">
                <a:latin typeface="Garamond"/>
                <a:cs typeface="Garamond"/>
              </a:rPr>
              <a:t>PP</a:t>
            </a:r>
            <a:r>
              <a:rPr lang="el-GR" baseline="-25000" dirty="0" smtClean="0">
                <a:latin typeface="Garamond"/>
                <a:cs typeface="Garamond"/>
              </a:rPr>
              <a:t>i</a:t>
            </a:r>
            <a:r>
              <a:rPr lang="en-US" baseline="-25000" dirty="0" smtClean="0">
                <a:latin typeface="Garamond"/>
                <a:cs typeface="Garamond"/>
              </a:rPr>
              <a:t> </a:t>
            </a:r>
            <a:r>
              <a:rPr lang="el-GR" dirty="0" smtClean="0"/>
              <a:t> </a:t>
            </a:r>
            <a:r>
              <a:rPr lang="el-GR" dirty="0">
                <a:latin typeface="Garamond"/>
                <a:cs typeface="Garamond"/>
              </a:rPr>
              <a:t>ΔG˚ = −45.6 kJ/</a:t>
            </a:r>
            <a:r>
              <a:rPr lang="el-GR" dirty="0" smtClean="0">
                <a:latin typeface="Garamond"/>
                <a:cs typeface="Garamond"/>
              </a:rPr>
              <a:t>mol</a:t>
            </a:r>
            <a:r>
              <a:rPr lang="en-US" dirty="0" smtClean="0">
                <a:latin typeface="Garamond"/>
                <a:cs typeface="Garamond"/>
              </a:rPr>
              <a:t>                                       </a:t>
            </a:r>
            <a:r>
              <a:rPr lang="el-GR" dirty="0" smtClean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                                                         </a:t>
            </a:r>
            <a:r>
              <a:rPr lang="el-GR" dirty="0" smtClean="0">
                <a:latin typeface="Garamond"/>
                <a:cs typeface="Garamond"/>
              </a:rPr>
              <a:t>(</a:t>
            </a:r>
            <a:r>
              <a:rPr lang="el-GR" dirty="0">
                <a:latin typeface="Garamond"/>
                <a:cs typeface="Garamond"/>
              </a:rPr>
              <a:t>−10.9 kcal/mol) </a:t>
            </a: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</a:rPr>
              <a:t> 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3513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Adenosine-triphosphate (ATP)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33869"/>
            <a:ext cx="8229600" cy="5262923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Garamond"/>
                <a:cs typeface="Garamond"/>
              </a:rPr>
              <a:t>Living </a:t>
            </a:r>
            <a:r>
              <a:rPr lang="en-US" dirty="0">
                <a:latin typeface="Garamond"/>
                <a:cs typeface="Garamond"/>
              </a:rPr>
              <a:t>cells maintain the ratio of ATP to ADP at a point ten orders of magnitude from equilibrium, with ATP concentrations fivefold higher than the concentration of ADP</a:t>
            </a:r>
            <a:r>
              <a:rPr lang="en-US" dirty="0" smtClean="0">
                <a:latin typeface="Garamond"/>
                <a:cs typeface="Garamond"/>
              </a:rPr>
              <a:t>.</a:t>
            </a:r>
          </a:p>
          <a:p>
            <a:r>
              <a:rPr lang="en-US" dirty="0" smtClean="0">
                <a:latin typeface="Garamond"/>
                <a:cs typeface="Garamond"/>
              </a:rPr>
              <a:t>The hydrolysis  of ATP in cells release a large amount of free energy</a:t>
            </a:r>
          </a:p>
          <a:p>
            <a:r>
              <a:rPr lang="en-US" dirty="0" err="1" smtClean="0">
                <a:latin typeface="Symbol" charset="2"/>
                <a:cs typeface="Symbol" charset="2"/>
              </a:rPr>
              <a:t>Dm</a:t>
            </a:r>
            <a:r>
              <a:rPr lang="en-US" dirty="0" smtClean="0">
                <a:latin typeface="Garamond"/>
                <a:cs typeface="Garamond"/>
              </a:rPr>
              <a:t>=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-25000" dirty="0" err="1" smtClean="0">
                <a:latin typeface="Garamond"/>
                <a:cs typeface="Garamond"/>
              </a:rPr>
              <a:t>ATP</a:t>
            </a:r>
            <a:r>
              <a:rPr lang="en-US" dirty="0" err="1" smtClean="0">
                <a:latin typeface="Garamond"/>
                <a:cs typeface="Garamond"/>
              </a:rPr>
              <a:t>-</a:t>
            </a:r>
            <a:r>
              <a:rPr lang="en-US" dirty="0" err="1">
                <a:latin typeface="Symbol" charset="2"/>
                <a:cs typeface="Symbol" charset="2"/>
              </a:rPr>
              <a:t>m</a:t>
            </a:r>
            <a:r>
              <a:rPr lang="en-US" baseline="-25000" dirty="0" err="1" smtClean="0">
                <a:latin typeface="Garamond"/>
                <a:cs typeface="Garamond"/>
              </a:rPr>
              <a:t>ADP</a:t>
            </a:r>
            <a:r>
              <a:rPr lang="en-US" dirty="0" err="1" smtClean="0">
                <a:latin typeface="Garamond"/>
                <a:cs typeface="Garamond"/>
              </a:rPr>
              <a:t>-</a:t>
            </a:r>
            <a:r>
              <a:rPr lang="en-US" dirty="0" err="1">
                <a:latin typeface="Symbol" charset="2"/>
                <a:cs typeface="Symbol" charset="2"/>
              </a:rPr>
              <a:t>m</a:t>
            </a:r>
            <a:r>
              <a:rPr lang="en-US" baseline="-25000" dirty="0" err="1" smtClean="0">
                <a:latin typeface="Garamond"/>
                <a:cs typeface="Garamond"/>
              </a:rPr>
              <a:t>P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        is </a:t>
            </a:r>
            <a:r>
              <a:rPr lang="en-US" dirty="0" smtClean="0">
                <a:latin typeface="Garamond"/>
                <a:cs typeface="Garamond"/>
              </a:rPr>
              <a:t>large </a:t>
            </a:r>
            <a:r>
              <a:rPr lang="en-US" dirty="0" smtClean="0">
                <a:latin typeface="Garamond"/>
                <a:cs typeface="Garamond"/>
              </a:rPr>
              <a:t>  </a:t>
            </a:r>
            <a:r>
              <a:rPr lang="en-US" dirty="0" smtClean="0">
                <a:latin typeface="Symbol" charset="2"/>
                <a:cs typeface="Symbol" charset="2"/>
              </a:rPr>
              <a:t>@</a:t>
            </a:r>
            <a:r>
              <a:rPr lang="en-US" dirty="0" smtClean="0">
                <a:latin typeface="Garamond"/>
                <a:cs typeface="Garamond"/>
              </a:rPr>
              <a:t>    10k</a:t>
            </a:r>
            <a:r>
              <a:rPr lang="en-US" baseline="-25000" dirty="0" smtClean="0">
                <a:latin typeface="Garamond"/>
                <a:cs typeface="Garamond"/>
              </a:rPr>
              <a:t>B</a:t>
            </a:r>
            <a:r>
              <a:rPr lang="en-US" dirty="0" smtClean="0">
                <a:latin typeface="Garamond"/>
                <a:cs typeface="Garamond"/>
              </a:rPr>
              <a:t>T</a:t>
            </a:r>
          </a:p>
          <a:p>
            <a:pPr marL="0" indent="0">
              <a:buNone/>
            </a:pP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  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i="1" dirty="0" smtClean="0">
                <a:latin typeface="Garamond"/>
                <a:cs typeface="Garamond"/>
              </a:rPr>
              <a:t>non-linear regime</a:t>
            </a:r>
            <a:r>
              <a:rPr lang="en-US" dirty="0" smtClean="0">
                <a:latin typeface="Garamond"/>
                <a:cs typeface="Garamond"/>
              </a:rPr>
              <a:t>)         </a:t>
            </a:r>
            <a:r>
              <a:rPr lang="en-US" sz="2200" dirty="0" smtClean="0">
                <a:latin typeface="Garamond"/>
                <a:cs typeface="Garamond"/>
              </a:rPr>
              <a:t>[</a:t>
            </a:r>
            <a:r>
              <a:rPr lang="en-US" sz="2200" dirty="0" err="1" smtClean="0">
                <a:latin typeface="Garamond"/>
                <a:cs typeface="Garamond"/>
              </a:rPr>
              <a:t>exp</a:t>
            </a:r>
            <a:r>
              <a:rPr lang="en-US" sz="2200" dirty="0" smtClean="0">
                <a:latin typeface="Garamond"/>
                <a:cs typeface="Garamond"/>
              </a:rPr>
              <a:t>(-</a:t>
            </a:r>
            <a:r>
              <a:rPr lang="en-US" sz="2200" dirty="0" err="1" smtClean="0">
                <a:latin typeface="Symbol" charset="2"/>
                <a:cs typeface="Symbol" charset="2"/>
              </a:rPr>
              <a:t>Dm</a:t>
            </a:r>
            <a:r>
              <a:rPr lang="en-US" sz="2200" dirty="0" smtClean="0">
                <a:latin typeface="Garamond"/>
                <a:cs typeface="Garamond"/>
              </a:rPr>
              <a:t>/</a:t>
            </a:r>
            <a:r>
              <a:rPr lang="en-US" sz="2200" dirty="0" err="1" smtClean="0">
                <a:latin typeface="Garamond"/>
                <a:cs typeface="Garamond"/>
              </a:rPr>
              <a:t>k</a:t>
            </a:r>
            <a:r>
              <a:rPr lang="en-US" sz="2200" baseline="-25000" dirty="0" err="1" smtClean="0">
                <a:latin typeface="Garamond"/>
                <a:cs typeface="Garamond"/>
              </a:rPr>
              <a:t>B</a:t>
            </a:r>
            <a:r>
              <a:rPr lang="en-US" sz="2200" dirty="0" err="1" smtClean="0">
                <a:latin typeface="Garamond"/>
                <a:cs typeface="Garamond"/>
              </a:rPr>
              <a:t>T</a:t>
            </a:r>
            <a:r>
              <a:rPr lang="en-US" sz="2200" dirty="0" smtClean="0">
                <a:latin typeface="Garamond"/>
                <a:cs typeface="Garamond"/>
              </a:rPr>
              <a:t>)=e</a:t>
            </a:r>
            <a:r>
              <a:rPr lang="en-US" sz="2200" baseline="30000" dirty="0" smtClean="0">
                <a:latin typeface="Garamond"/>
                <a:cs typeface="Garamond"/>
              </a:rPr>
              <a:t>-10</a:t>
            </a:r>
            <a:r>
              <a:rPr lang="en-US" sz="2200" dirty="0" smtClean="0">
                <a:latin typeface="Garamond"/>
                <a:cs typeface="Garamond"/>
              </a:rPr>
              <a:t> ]</a:t>
            </a:r>
            <a:endParaRPr lang="en-US" sz="2200" dirty="0" smtClean="0">
              <a:latin typeface="Garamond"/>
              <a:cs typeface="Garamond"/>
            </a:endParaRPr>
          </a:p>
          <a:p>
            <a:r>
              <a:rPr lang="en-US" dirty="0" err="1" smtClean="0">
                <a:latin typeface="Garamond"/>
                <a:cs typeface="Garamond"/>
              </a:rPr>
              <a:t>f</a:t>
            </a:r>
            <a:r>
              <a:rPr lang="en-US" baseline="-25000" dirty="0" err="1" smtClean="0">
                <a:latin typeface="Garamond"/>
                <a:cs typeface="Garamond"/>
              </a:rPr>
              <a:t>ext</a:t>
            </a:r>
            <a:r>
              <a:rPr lang="en-US" dirty="0" smtClean="0">
                <a:latin typeface="Garamond"/>
                <a:cs typeface="Garamond"/>
              </a:rPr>
              <a:t>=external force (friction, cargo)</a:t>
            </a:r>
          </a:p>
          <a:p>
            <a:r>
              <a:rPr lang="en-US" dirty="0" smtClean="0">
                <a:latin typeface="Garamond"/>
                <a:cs typeface="Garamond"/>
              </a:rPr>
              <a:t>r = </a:t>
            </a:r>
            <a:r>
              <a:rPr lang="en-US" dirty="0" smtClean="0">
                <a:latin typeface="Garamond"/>
                <a:cs typeface="Garamond"/>
              </a:rPr>
              <a:t>ATP consumption rate, </a:t>
            </a:r>
          </a:p>
          <a:p>
            <a:r>
              <a:rPr lang="en-US" dirty="0" smtClean="0">
                <a:latin typeface="Garamond"/>
                <a:cs typeface="Garamond"/>
              </a:rPr>
              <a:t>v = </a:t>
            </a:r>
            <a:r>
              <a:rPr lang="en-US" dirty="0" smtClean="0">
                <a:latin typeface="Garamond"/>
                <a:cs typeface="Garamond"/>
              </a:rPr>
              <a:t>velocity of the protein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593381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15822"/>
            <a:ext cx="8229600" cy="501707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Microtubules are rigid, periodic </a:t>
            </a:r>
            <a:r>
              <a:rPr lang="en-US" dirty="0" smtClean="0">
                <a:latin typeface="Garamond"/>
                <a:cs typeface="Garamond"/>
              </a:rPr>
              <a:t>with</a:t>
            </a:r>
          </a:p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</a:rPr>
              <a:t>        period </a:t>
            </a:r>
            <a:r>
              <a:rPr lang="en-US" sz="3600" dirty="0">
                <a:latin typeface="Symbol" charset="2"/>
                <a:cs typeface="Symbol" charset="2"/>
              </a:rPr>
              <a:t>@</a:t>
            </a:r>
            <a:r>
              <a:rPr lang="en-US" dirty="0" smtClean="0">
                <a:latin typeface="Garamond"/>
                <a:cs typeface="Garamond"/>
              </a:rPr>
              <a:t> 10nm, </a:t>
            </a:r>
            <a:r>
              <a:rPr lang="en-US" dirty="0" smtClean="0">
                <a:latin typeface="Garamond"/>
                <a:cs typeface="Garamond"/>
              </a:rPr>
              <a:t>     polar</a:t>
            </a:r>
            <a:r>
              <a:rPr lang="en-US" dirty="0" smtClean="0">
                <a:latin typeface="Garamond"/>
                <a:cs typeface="Garamond"/>
              </a:rPr>
              <a:t>, </a:t>
            </a:r>
            <a:r>
              <a:rPr lang="en-US" dirty="0" smtClean="0">
                <a:latin typeface="Garamond"/>
                <a:cs typeface="Garamond"/>
              </a:rPr>
              <a:t>      asymmetric</a:t>
            </a:r>
            <a:r>
              <a:rPr lang="en-US" dirty="0" smtClean="0">
                <a:latin typeface="Garamond"/>
                <a:cs typeface="Garamond"/>
              </a:rPr>
              <a:t>.  </a:t>
            </a:r>
          </a:p>
          <a:p>
            <a:r>
              <a:rPr lang="en-US" dirty="0" smtClean="0">
                <a:latin typeface="Garamond"/>
                <a:cs typeface="Garamond"/>
              </a:rPr>
              <a:t>Fastest motor characteristic </a:t>
            </a:r>
            <a:r>
              <a:rPr lang="en-US" dirty="0" smtClean="0">
                <a:latin typeface="Garamond"/>
                <a:cs typeface="Garamond"/>
              </a:rPr>
              <a:t>time </a:t>
            </a: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O(1ms). </a:t>
            </a:r>
          </a:p>
          <a:p>
            <a:pPr marL="0" indent="0">
              <a:buNone/>
            </a:pP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   </a:t>
            </a:r>
            <a:r>
              <a:rPr lang="en-US" dirty="0" smtClean="0">
                <a:latin typeface="Garamond"/>
                <a:cs typeface="Garamond"/>
              </a:rPr>
              <a:t>Return </a:t>
            </a:r>
            <a:r>
              <a:rPr lang="en-US" dirty="0" smtClean="0">
                <a:latin typeface="Garamond"/>
                <a:cs typeface="Garamond"/>
              </a:rPr>
              <a:t>to equilibrium </a:t>
            </a:r>
            <a:r>
              <a:rPr lang="en-US" dirty="0" smtClean="0">
                <a:latin typeface="Garamond"/>
                <a:cs typeface="Garamond"/>
              </a:rPr>
              <a:t>time O(100ns). </a:t>
            </a:r>
          </a:p>
          <a:p>
            <a:pPr marL="0" indent="0">
              <a:buNone/>
            </a:pPr>
            <a:endParaRPr lang="en-US" sz="800" dirty="0" smtClean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Local equilibrium approximation applies.</a:t>
            </a:r>
          </a:p>
          <a:p>
            <a:pPr marL="0" indent="0">
              <a:buNone/>
            </a:pPr>
            <a:endParaRPr lang="en-US" sz="800" dirty="0" smtClean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Each </a:t>
            </a:r>
            <a:r>
              <a:rPr lang="en-US" dirty="0" smtClean="0">
                <a:latin typeface="Garamond"/>
                <a:cs typeface="Garamond"/>
              </a:rPr>
              <a:t>protein molecule can be in at least 2 states depending upon the presence of ATP. 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91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Protein-microtubule modeling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13466" y="46300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4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91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Protein-microtubule modeling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13466" y="46300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 descr="2statePotent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30" y="1167196"/>
            <a:ext cx="6495353" cy="55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6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91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Protein-microtubule modeling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13466" y="46300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" name="ratchet1.png" descr="/Users/jeanbel/Teaching/PhysicsGrad/Fall15/PPT/FigMolMot/ratchet1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50" y="1272136"/>
            <a:ext cx="5727700" cy="544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426" y="3462291"/>
            <a:ext cx="27150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Garamond"/>
                <a:cs typeface="Garamond"/>
              </a:rPr>
              <a:t>Ratchet mode</a:t>
            </a:r>
            <a:r>
              <a:rPr lang="en-US" sz="3200" dirty="0" smtClean="0">
                <a:latin typeface="Garamond"/>
                <a:cs typeface="Garamond"/>
              </a:rPr>
              <a:t>l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5736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91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Protein-microtubule modeling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13466" y="46300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shiftedPot.png" descr="/Users/jeanbel/Teaching/PhysicsGrad/Fall15/PPT/FigMolMot/shiftedPot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55" y="1200383"/>
            <a:ext cx="648524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41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91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Protein-microtubule modeling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13466" y="4650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" name="effPot.png" descr="/Users/jeanbel/Teaching/PhysicsGrad/Fall15/PPT/FigMolMot/effPot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4" y="1293731"/>
            <a:ext cx="804912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8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Cell Activity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en-US" sz="3800" b="1" dirty="0" smtClean="0">
                <a:latin typeface="Garamond"/>
                <a:cs typeface="Garamond"/>
              </a:rPr>
              <a:t>Cell division: </a:t>
            </a:r>
            <a:r>
              <a:rPr lang="en-US" sz="3800" dirty="0" smtClean="0">
                <a:latin typeface="Garamond"/>
                <a:cs typeface="Garamond"/>
              </a:rPr>
              <a:t>chromosome replicate, segregate into two daughter cells</a:t>
            </a:r>
          </a:p>
          <a:p>
            <a:r>
              <a:rPr lang="en-US" sz="3800" b="1" dirty="0" smtClean="0">
                <a:latin typeface="Garamond"/>
                <a:cs typeface="Garamond"/>
              </a:rPr>
              <a:t>Flagella:</a:t>
            </a:r>
            <a:r>
              <a:rPr lang="en-US" sz="3800" dirty="0" smtClean="0">
                <a:latin typeface="Garamond"/>
                <a:cs typeface="Garamond"/>
              </a:rPr>
              <a:t> wiggle around to move sperm, cilia beats to avoid accumulation of mucus in lungs</a:t>
            </a:r>
          </a:p>
          <a:p>
            <a:r>
              <a:rPr lang="en-US" sz="3800" b="1" dirty="0" smtClean="0">
                <a:latin typeface="Garamond"/>
                <a:cs typeface="Garamond"/>
              </a:rPr>
              <a:t>Nerve cells:</a:t>
            </a:r>
            <a:r>
              <a:rPr lang="en-US" sz="3800" dirty="0" smtClean="0">
                <a:latin typeface="Garamond"/>
                <a:cs typeface="Garamond"/>
              </a:rPr>
              <a:t> fire by vesicle moving around to deliver neurotransmitters</a:t>
            </a:r>
          </a:p>
          <a:p>
            <a:endParaRPr lang="en-US" sz="3600" dirty="0">
              <a:latin typeface="Garamond"/>
              <a:cs typeface="Garamond"/>
            </a:endParaRPr>
          </a:p>
          <a:p>
            <a:pPr algn="ctr"/>
            <a:r>
              <a:rPr lang="en-US" sz="4200" dirty="0" smtClean="0">
                <a:ln>
                  <a:solidFill>
                    <a:srgbClr val="800000"/>
                  </a:solidFill>
                </a:ln>
                <a:latin typeface="Garamond"/>
                <a:cs typeface="Garamond"/>
              </a:rPr>
              <a:t>How do such movements happen ?</a:t>
            </a: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</a:rPr>
              <a:t> 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56401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91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Protein-microtubule modeling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13466" y="4650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unbalance.png" descr="/Users/jeanbel/Teaching/PhysicsGrad/Fall15/PPT/FigMolMot/unbalance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29" y="1243765"/>
            <a:ext cx="744343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6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nner.jpg" descr="/Users/jeanbel/Teaching/PhysicsGrad/Fall15/PPT/Fig/banner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" y="1561816"/>
            <a:ext cx="9172411" cy="1280160"/>
          </a:xfrm>
          <a:prstGeom prst="rect">
            <a:avLst/>
          </a:prstGeom>
        </p:spPr>
      </p:pic>
      <p:pic>
        <p:nvPicPr>
          <p:cNvPr id="5" name="logo-gatech.gif" descr="/Users/jeanbel/Teaching/PhysicsGrad/Fall15/PPT/Fig/logo-gatech.gif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56" y="3342922"/>
            <a:ext cx="425136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Molecular Motors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6105"/>
          </a:xfr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r>
              <a:rPr lang="en-US" sz="12800" b="1" dirty="0" smtClean="0">
                <a:latin typeface="Garamond"/>
                <a:cs typeface="Garamond"/>
              </a:rPr>
              <a:t>Fuel: </a:t>
            </a:r>
            <a:r>
              <a:rPr lang="en-US" sz="12800" dirty="0" smtClean="0">
                <a:latin typeface="Garamond"/>
                <a:cs typeface="Garamond"/>
              </a:rPr>
              <a:t>Adenosine Triphosphate (ATP) is the </a:t>
            </a:r>
          </a:p>
          <a:p>
            <a:pPr marL="0" indent="0">
              <a:buNone/>
            </a:pPr>
            <a:r>
              <a:rPr lang="en-US" sz="12800" dirty="0">
                <a:latin typeface="Garamond"/>
                <a:cs typeface="Garamond"/>
              </a:rPr>
              <a:t> </a:t>
            </a:r>
            <a:r>
              <a:rPr lang="en-US" sz="12800" dirty="0" smtClean="0">
                <a:latin typeface="Garamond"/>
                <a:cs typeface="Garamond"/>
              </a:rPr>
              <a:t>            </a:t>
            </a:r>
            <a:r>
              <a:rPr lang="en-US" sz="12800" dirty="0" smtClean="0">
                <a:latin typeface="Garamond"/>
                <a:cs typeface="Garamond"/>
              </a:rPr>
              <a:t>cellular </a:t>
            </a:r>
            <a:r>
              <a:rPr lang="en-US" sz="12800" dirty="0" smtClean="0">
                <a:latin typeface="Garamond"/>
                <a:cs typeface="Garamond"/>
              </a:rPr>
              <a:t>source food</a:t>
            </a:r>
          </a:p>
          <a:p>
            <a:r>
              <a:rPr lang="en-US" sz="12800" b="1" dirty="0" smtClean="0">
                <a:latin typeface="Garamond"/>
                <a:cs typeface="Garamond"/>
              </a:rPr>
              <a:t>Engine:</a:t>
            </a:r>
            <a:r>
              <a:rPr lang="en-US" sz="12800" dirty="0" smtClean="0">
                <a:latin typeface="Garamond"/>
                <a:cs typeface="Garamond"/>
              </a:rPr>
              <a:t> proteins using the ATP to move</a:t>
            </a:r>
          </a:p>
          <a:p>
            <a:pPr marL="0" indent="0">
              <a:buNone/>
            </a:pPr>
            <a:endParaRPr lang="en-US" sz="12800" dirty="0" smtClean="0">
              <a:latin typeface="Garamond"/>
              <a:cs typeface="Garamond"/>
            </a:endParaRPr>
          </a:p>
          <a:p>
            <a:r>
              <a:rPr lang="en-US" sz="12800" b="1" dirty="0" smtClean="0">
                <a:latin typeface="Garamond"/>
                <a:cs typeface="Garamond"/>
              </a:rPr>
              <a:t>How far do they move</a:t>
            </a:r>
            <a:r>
              <a:rPr lang="en-US" sz="12800" b="1" dirty="0">
                <a:latin typeface="Garamond"/>
                <a:cs typeface="Garamond"/>
              </a:rPr>
              <a:t>?</a:t>
            </a:r>
            <a:r>
              <a:rPr lang="en-US" sz="12800" dirty="0" smtClean="0">
                <a:latin typeface="Garamond"/>
                <a:cs typeface="Garamond"/>
              </a:rPr>
              <a:t> 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sz="12800" dirty="0" smtClean="0">
                <a:latin typeface="Garamond"/>
                <a:cs typeface="Garamond"/>
              </a:rPr>
              <a:t>few microns in typical cells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sz="12800" dirty="0">
                <a:latin typeface="Garamond"/>
                <a:cs typeface="Garamond"/>
              </a:rPr>
              <a:t>a</a:t>
            </a:r>
            <a:r>
              <a:rPr lang="en-US" sz="12800" dirty="0" smtClean="0">
                <a:latin typeface="Garamond"/>
                <a:cs typeface="Garamond"/>
              </a:rPr>
              <a:t>bout a meter along nerves</a:t>
            </a:r>
          </a:p>
          <a:p>
            <a:pPr marL="400050" lvl="1" indent="0">
              <a:buNone/>
            </a:pPr>
            <a:endParaRPr lang="en-US" sz="12800" dirty="0">
              <a:latin typeface="Garamond"/>
              <a:cs typeface="Garamond"/>
            </a:endParaRPr>
          </a:p>
          <a:p>
            <a:r>
              <a:rPr lang="en-US" sz="12800" b="1" dirty="0" smtClean="0">
                <a:latin typeface="Garamond"/>
                <a:cs typeface="Garamond"/>
              </a:rPr>
              <a:t>Efficiency:</a:t>
            </a:r>
            <a:r>
              <a:rPr lang="en-US" sz="12800" dirty="0" smtClean="0">
                <a:latin typeface="Garamond"/>
                <a:cs typeface="Garamond"/>
              </a:rPr>
              <a:t> how come they operate at about</a:t>
            </a:r>
          </a:p>
          <a:p>
            <a:pPr marL="0" indent="0">
              <a:buNone/>
            </a:pPr>
            <a:r>
              <a:rPr lang="en-US" sz="12800" dirty="0">
                <a:latin typeface="Garamond"/>
                <a:cs typeface="Garamond"/>
              </a:rPr>
              <a:t> </a:t>
            </a:r>
            <a:r>
              <a:rPr lang="en-US" sz="12800" dirty="0" smtClean="0">
                <a:latin typeface="Garamond"/>
                <a:cs typeface="Garamond"/>
              </a:rPr>
              <a:t>                      100% efficiency ? (!!!)</a:t>
            </a:r>
          </a:p>
          <a:p>
            <a:pPr marL="0" indent="0">
              <a:buNone/>
            </a:pPr>
            <a:endParaRPr lang="en-US" sz="9800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</a:rPr>
              <a:t> 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4474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Myosin-Actin in muscle cells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2" name="actinMyoson.png" descr="/Users/jeanbel/Teaching/PhysicsGrad/Fall15/PPT/FigMolMot/actinMyoson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17" y="1588150"/>
            <a:ext cx="591127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0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solidFill>
                  <a:srgbClr val="FF0000"/>
                </a:solidFill>
                <a:latin typeface="Garamond"/>
                <a:cs typeface="Garamond"/>
              </a:rPr>
              <a:t>Kinesin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-Microtubule in cells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3" name="Kinesin_walking.gif" descr="/Users/jeanbel/Teaching/PhysicsGrad/Fall15/PPT/FigMolMot/Kinesin_walking.gif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2017653"/>
            <a:ext cx="48260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7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solidFill>
                  <a:srgbClr val="FF0000"/>
                </a:solidFill>
                <a:latin typeface="Garamond"/>
                <a:cs typeface="Garamond"/>
              </a:rPr>
              <a:t>Kinesin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-Microtubule in cells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2" name="molMotScientist03.jpg" descr="/Users/jeanbel/Teaching/PhysicsGrad/Fall15/PPT/FigMolMot/molMotScientist03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43" y="1479407"/>
            <a:ext cx="582997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7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Dynein-Microtubule in cells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3" name="dynein.png" descr="/Users/jeanbel/Teaching/PhysicsGrad/Fall15/PPT/FigMolMot/dynein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25" y="1371600"/>
            <a:ext cx="429879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9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solidFill>
                  <a:srgbClr val="FF0000"/>
                </a:solidFill>
                <a:latin typeface="Garamond"/>
                <a:cs typeface="Garamond"/>
              </a:rPr>
              <a:t>Kinesin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-microtubule experiments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67151"/>
            <a:ext cx="5278605" cy="43590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P.R. </a:t>
            </a:r>
            <a:r>
              <a:rPr lang="en-US" dirty="0" err="1" smtClean="0">
                <a:latin typeface="Garamond"/>
                <a:cs typeface="Garamond"/>
              </a:rPr>
              <a:t>Selvin’s</a:t>
            </a:r>
            <a:r>
              <a:rPr lang="en-US" dirty="0" smtClean="0">
                <a:latin typeface="Garamond"/>
                <a:cs typeface="Garamond"/>
              </a:rPr>
              <a:t> group  (U. Illinois, Urbana-Champaign) led a series of experiments between 2002-07 to measure the movement of the </a:t>
            </a:r>
            <a:r>
              <a:rPr lang="en-US" dirty="0" err="1" smtClean="0">
                <a:latin typeface="Garamond"/>
                <a:cs typeface="Garamond"/>
              </a:rPr>
              <a:t>kinesin</a:t>
            </a:r>
            <a:r>
              <a:rPr lang="en-US" dirty="0" smtClean="0">
                <a:latin typeface="Garamond"/>
                <a:cs typeface="Garamond"/>
              </a:rPr>
              <a:t>.</a:t>
            </a:r>
          </a:p>
          <a:p>
            <a:r>
              <a:rPr lang="en-US" dirty="0" smtClean="0">
                <a:latin typeface="Garamond"/>
                <a:cs typeface="Garamond"/>
              </a:rPr>
              <a:t>The protein is walking like a human being. </a:t>
            </a:r>
          </a:p>
          <a:p>
            <a:r>
              <a:rPr lang="en-US" dirty="0" smtClean="0">
                <a:latin typeface="Garamond"/>
                <a:cs typeface="Garamond"/>
              </a:rPr>
              <a:t>Steps are 8.3 nm long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2" name="selvin.jpg" descr="/Users/jeanbel/Teaching/PhysicsGrad/Fall15/PPT/FigMolMot/selvin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936" y="1726177"/>
            <a:ext cx="2962645" cy="444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01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A light microscope cannot discriminate a distance less than 250nm!</a:t>
            </a:r>
          </a:p>
          <a:p>
            <a:r>
              <a:rPr lang="en-US" dirty="0" smtClean="0">
                <a:latin typeface="Garamond"/>
                <a:cs typeface="Garamond"/>
              </a:rPr>
              <a:t>A new technique called Fluorescence Imaging with One Nanometer Accuracy was developed (FIONA, </a:t>
            </a:r>
            <a:r>
              <a:rPr lang="en-US" dirty="0" err="1" smtClean="0">
                <a:latin typeface="Garamond"/>
                <a:cs typeface="Garamond"/>
              </a:rPr>
              <a:t>Ahmet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Yildiz</a:t>
            </a:r>
            <a:r>
              <a:rPr lang="en-US" dirty="0" smtClean="0">
                <a:latin typeface="Garamond"/>
                <a:cs typeface="Garamond"/>
              </a:rPr>
              <a:t>).</a:t>
            </a:r>
          </a:p>
          <a:p>
            <a:r>
              <a:rPr lang="en-US" dirty="0" smtClean="0">
                <a:latin typeface="Garamond"/>
                <a:cs typeface="Garamond"/>
              </a:rPr>
              <a:t>FIONA has a spatial resolution of 1.5nm!!</a:t>
            </a:r>
          </a:p>
          <a:p>
            <a:r>
              <a:rPr lang="en-US" dirty="0" smtClean="0">
                <a:latin typeface="Garamond"/>
                <a:cs typeface="Garamond"/>
              </a:rPr>
              <a:t>Myosin, </a:t>
            </a:r>
            <a:r>
              <a:rPr lang="en-US" dirty="0" err="1" smtClean="0">
                <a:latin typeface="Garamond"/>
                <a:cs typeface="Garamond"/>
              </a:rPr>
              <a:t>kinesin</a:t>
            </a:r>
            <a:r>
              <a:rPr lang="en-US" dirty="0" smtClean="0">
                <a:latin typeface="Garamond"/>
                <a:cs typeface="Garamond"/>
              </a:rPr>
              <a:t> and dynein move in hand-over-hand fashion, namely they walk! 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solidFill>
                  <a:srgbClr val="FF0000"/>
                </a:solidFill>
                <a:latin typeface="Garamond"/>
                <a:cs typeface="Garamond"/>
              </a:rPr>
              <a:t>Kinesin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-microtubule experiments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14895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478</Words>
  <Application>Microsoft Macintosh PowerPoint</Application>
  <PresentationFormat>On-screen Show (4:3)</PresentationFormat>
  <Paragraphs>75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Molecular Motors  </vt:lpstr>
      <vt:lpstr>Cell Activity</vt:lpstr>
      <vt:lpstr>Molecular Motors</vt:lpstr>
      <vt:lpstr>Myosin-Actin in muscle cells</vt:lpstr>
      <vt:lpstr>Kinesin-Microtubule in cells</vt:lpstr>
      <vt:lpstr>Kinesin-Microtubule in cells</vt:lpstr>
      <vt:lpstr>Dynein-Microtubule in cells</vt:lpstr>
      <vt:lpstr>Kinesin-microtubule experiments</vt:lpstr>
      <vt:lpstr>Kinesin-microtubule experiments</vt:lpstr>
      <vt:lpstr>Kinesin-microtubule modeling</vt:lpstr>
      <vt:lpstr>Adenosine-triphosphate (ATP)</vt:lpstr>
      <vt:lpstr>Adenosine-triphosphate (ATP)</vt:lpstr>
      <vt:lpstr>Adenosine-triphosphate (ATP)</vt:lpstr>
      <vt:lpstr>Adenosine-triphosphate (ATP)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Motors  </dc:title>
  <dc:creator>jeanbel</dc:creator>
  <cp:lastModifiedBy>jeanbel</cp:lastModifiedBy>
  <cp:revision>52</cp:revision>
  <dcterms:created xsi:type="dcterms:W3CDTF">2015-10-19T16:56:29Z</dcterms:created>
  <dcterms:modified xsi:type="dcterms:W3CDTF">2015-10-20T15:09:44Z</dcterms:modified>
</cp:coreProperties>
</file>