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91" r:id="rId5"/>
    <p:sldId id="259" r:id="rId6"/>
    <p:sldId id="278" r:id="rId7"/>
    <p:sldId id="280" r:id="rId8"/>
    <p:sldId id="282" r:id="rId9"/>
    <p:sldId id="281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279" r:id="rId20"/>
    <p:sldId id="264" r:id="rId21"/>
    <p:sldId id="258" r:id="rId22"/>
    <p:sldId id="260" r:id="rId23"/>
    <p:sldId id="269" r:id="rId24"/>
    <p:sldId id="266" r:id="rId25"/>
    <p:sldId id="261" r:id="rId26"/>
    <p:sldId id="268" r:id="rId27"/>
    <p:sldId id="262" r:id="rId28"/>
    <p:sldId id="270" r:id="rId29"/>
    <p:sldId id="257" r:id="rId30"/>
    <p:sldId id="293" r:id="rId31"/>
    <p:sldId id="294" r:id="rId32"/>
    <p:sldId id="295" r:id="rId33"/>
    <p:sldId id="296" r:id="rId34"/>
    <p:sldId id="271" r:id="rId35"/>
    <p:sldId id="297" r:id="rId36"/>
    <p:sldId id="274" r:id="rId37"/>
    <p:sldId id="272" r:id="rId38"/>
    <p:sldId id="273" r:id="rId39"/>
    <p:sldId id="275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CCD-3AE4-3941-8665-E9842C3EF91E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ECA-0BC1-2E4F-B16F-DF2C6EFD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CCD-3AE4-3941-8665-E9842C3EF91E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ECA-0BC1-2E4F-B16F-DF2C6EFD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5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CCD-3AE4-3941-8665-E9842C3EF91E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ECA-0BC1-2E4F-B16F-DF2C6EFD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3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CCD-3AE4-3941-8665-E9842C3EF91E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ECA-0BC1-2E4F-B16F-DF2C6EFD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4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CCD-3AE4-3941-8665-E9842C3EF91E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ECA-0BC1-2E4F-B16F-DF2C6EFD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CCD-3AE4-3941-8665-E9842C3EF91E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ECA-0BC1-2E4F-B16F-DF2C6EFD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1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CCD-3AE4-3941-8665-E9842C3EF91E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ECA-0BC1-2E4F-B16F-DF2C6EFD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4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CCD-3AE4-3941-8665-E9842C3EF91E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ECA-0BC1-2E4F-B16F-DF2C6EFD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4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CCD-3AE4-3941-8665-E9842C3EF91E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ECA-0BC1-2E4F-B16F-DF2C6EFD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6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CCD-3AE4-3941-8665-E9842C3EF91E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ECA-0BC1-2E4F-B16F-DF2C6EFD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6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CCD-3AE4-3941-8665-E9842C3EF91E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8ECA-0BC1-2E4F-B16F-DF2C6EFD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0CCCD-3AE4-3941-8665-E9842C3EF91E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8ECA-0BC1-2E4F-B16F-DF2C6EFD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  <a:t>Brain</a:t>
            </a:r>
            <a:b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</a:br>
            <a:endParaRPr lang="en-US" sz="4800" dirty="0">
              <a:solidFill>
                <a:srgbClr val="800000"/>
              </a:solidFill>
              <a:latin typeface="Garamond"/>
              <a:cs typeface="Garamond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Garamond"/>
                <a:cs typeface="Garamond"/>
              </a:rPr>
              <a:t>Jean V </a:t>
            </a:r>
            <a:r>
              <a:rPr lang="en-US" sz="1800" dirty="0" err="1" smtClean="0">
                <a:solidFill>
                  <a:schemeClr val="tx1"/>
                </a:solidFill>
                <a:latin typeface="Garamond"/>
                <a:cs typeface="Garamond"/>
              </a:rPr>
              <a:t>Bellissard</a:t>
            </a:r>
            <a:endParaRPr lang="en-US" sz="1800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Garamond"/>
                <a:cs typeface="Garamond"/>
              </a:rPr>
              <a:t>Georgia Institute of Technology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Garamond"/>
                <a:cs typeface="Garamond"/>
              </a:rPr>
              <a:t>School of Physics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Garamond"/>
                <a:cs typeface="Garamond"/>
              </a:rPr>
              <a:t>Fall 2015</a:t>
            </a:r>
            <a:endParaRPr lang="en-US" sz="18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3210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Iprinci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1855609"/>
            <a:ext cx="8813361" cy="4114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BMI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5390" y="6143767"/>
            <a:ext cx="5080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Garamond"/>
                <a:cs typeface="Garamond"/>
              </a:rPr>
              <a:t>Miguel A. L. </a:t>
            </a:r>
            <a:r>
              <a:rPr lang="en-US" sz="2000" dirty="0" err="1" smtClean="0">
                <a:solidFill>
                  <a:srgbClr val="FF0000"/>
                </a:solidFill>
                <a:latin typeface="Garamond"/>
                <a:cs typeface="Garamond"/>
              </a:rPr>
              <a:t>Nicolelis</a:t>
            </a:r>
            <a:r>
              <a:rPr lang="en-US" sz="2000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Garamond"/>
                <a:cs typeface="Garamond"/>
              </a:rPr>
              <a:t>&amp; Mikhail A. </a:t>
            </a:r>
            <a:r>
              <a:rPr lang="en-US" sz="2000" dirty="0" err="1" smtClean="0">
                <a:solidFill>
                  <a:srgbClr val="FF0000"/>
                </a:solidFill>
                <a:latin typeface="Garamond"/>
                <a:cs typeface="Garamond"/>
              </a:rPr>
              <a:t>Lebedev</a:t>
            </a:r>
            <a:endParaRPr lang="en-US" sz="2000" baseline="30000" dirty="0" smtClean="0">
              <a:solidFill>
                <a:srgbClr val="FF0000"/>
              </a:solidFill>
              <a:latin typeface="Garamond"/>
              <a:cs typeface="Garamond"/>
            </a:endParaRPr>
          </a:p>
          <a:p>
            <a:r>
              <a:rPr lang="en-US" sz="2000" i="1" dirty="0">
                <a:solidFill>
                  <a:srgbClr val="FF0000"/>
                </a:solidFill>
                <a:latin typeface="Garamond"/>
                <a:cs typeface="Garamond"/>
              </a:rPr>
              <a:t>Nature Reviews Neuroscience</a:t>
            </a:r>
            <a:r>
              <a:rPr lang="en-US" sz="20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Garamond"/>
                <a:cs typeface="Garamond"/>
              </a:rPr>
              <a:t>10</a:t>
            </a:r>
            <a:r>
              <a:rPr lang="en-US" sz="2000" dirty="0">
                <a:solidFill>
                  <a:srgbClr val="FF0000"/>
                </a:solidFill>
                <a:latin typeface="Garamond"/>
                <a:cs typeface="Garamond"/>
              </a:rPr>
              <a:t>, 530-540 (July 2009)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835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975"/>
            <a:ext cx="8229600" cy="219529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Evidence suggests that the</a:t>
            </a:r>
          </a:p>
          <a:p>
            <a:pPr marL="0" indent="0" algn="ctr">
              <a:buNone/>
            </a:pPr>
            <a:r>
              <a:rPr lang="en-US" sz="3600" i="1" dirty="0" smtClean="0">
                <a:latin typeface="Garamond"/>
                <a:cs typeface="Garamond"/>
              </a:rPr>
              <a:t>same combination of neurons is never repeated to produce the same movement</a:t>
            </a:r>
            <a:endParaRPr lang="en-US" sz="3600" i="1" dirty="0">
              <a:latin typeface="Garamond"/>
              <a:cs typeface="Garamond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BMI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9172" y="5875658"/>
            <a:ext cx="6220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Garamond"/>
                <a:cs typeface="Garamond"/>
              </a:rPr>
              <a:t>(M. Pais</a:t>
            </a:r>
            <a:r>
              <a:rPr lang="en-US" sz="2000" dirty="0">
                <a:solidFill>
                  <a:srgbClr val="FF0000"/>
                </a:solidFill>
                <a:latin typeface="Garamond"/>
                <a:cs typeface="Garamond"/>
              </a:rPr>
              <a:t>-Vieira</a:t>
            </a:r>
            <a:r>
              <a:rPr lang="en-US" sz="2000" dirty="0" smtClean="0">
                <a:solidFill>
                  <a:srgbClr val="FF0000"/>
                </a:solidFill>
                <a:latin typeface="Garamond"/>
                <a:cs typeface="Garamond"/>
              </a:rPr>
              <a:t>, M.A</a:t>
            </a:r>
            <a:r>
              <a:rPr lang="en-US" sz="2000" dirty="0">
                <a:solidFill>
                  <a:srgbClr val="FF0000"/>
                </a:solidFill>
                <a:latin typeface="Garamond"/>
                <a:cs typeface="Garamond"/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  <a:latin typeface="Garamond"/>
                <a:cs typeface="Garamond"/>
              </a:rPr>
              <a:t>Lebedev</a:t>
            </a:r>
            <a:r>
              <a:rPr lang="en-US" sz="2000" dirty="0" smtClean="0">
                <a:solidFill>
                  <a:srgbClr val="FF0000"/>
                </a:solidFill>
                <a:latin typeface="Garamond"/>
                <a:cs typeface="Garamond"/>
              </a:rPr>
              <a:t>, M.C</a:t>
            </a:r>
            <a:r>
              <a:rPr lang="en-US" sz="2000" dirty="0">
                <a:solidFill>
                  <a:srgbClr val="FF0000"/>
                </a:solidFill>
                <a:latin typeface="Garamond"/>
                <a:cs typeface="Garamond"/>
              </a:rPr>
              <a:t>. </a:t>
            </a:r>
            <a:r>
              <a:rPr lang="en-US" sz="2000" dirty="0" err="1">
                <a:solidFill>
                  <a:srgbClr val="FF0000"/>
                </a:solidFill>
                <a:latin typeface="Garamond"/>
                <a:cs typeface="Garamond"/>
              </a:rPr>
              <a:t>Wiest</a:t>
            </a:r>
            <a:r>
              <a:rPr lang="en-US" sz="2000" dirty="0" smtClean="0">
                <a:solidFill>
                  <a:srgbClr val="FF0000"/>
                </a:solidFill>
                <a:latin typeface="Garamond"/>
                <a:cs typeface="Garamond"/>
              </a:rPr>
              <a:t>, M.A. L</a:t>
            </a:r>
            <a:r>
              <a:rPr lang="en-US" sz="2000" dirty="0">
                <a:solidFill>
                  <a:srgbClr val="FF0000"/>
                </a:solidFill>
                <a:latin typeface="Garamond"/>
                <a:cs typeface="Garamond"/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  <a:latin typeface="Garamond"/>
                <a:cs typeface="Garamond"/>
              </a:rPr>
              <a:t>Nicolelis</a:t>
            </a:r>
            <a:endParaRPr lang="en-US" sz="2000" dirty="0" smtClean="0">
              <a:solidFill>
                <a:srgbClr val="FF0000"/>
              </a:solidFill>
              <a:latin typeface="Garamond"/>
              <a:cs typeface="Garamond"/>
            </a:endParaRPr>
          </a:p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Garamond"/>
                <a:cs typeface="Garamond"/>
              </a:rPr>
              <a:t>The </a:t>
            </a:r>
            <a:r>
              <a:rPr lang="en-US" sz="2000" i="1" dirty="0">
                <a:solidFill>
                  <a:srgbClr val="FF0000"/>
                </a:solidFill>
                <a:latin typeface="Garamond"/>
                <a:cs typeface="Garamond"/>
              </a:rPr>
              <a:t>Journal of Neuroscience,</a:t>
            </a:r>
            <a:r>
              <a:rPr lang="en-US" sz="20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aramond"/>
                <a:cs typeface="Garamond"/>
              </a:rPr>
              <a:t>33</a:t>
            </a:r>
            <a:r>
              <a:rPr lang="en-US" sz="2000" dirty="0" smtClean="0">
                <a:solidFill>
                  <a:srgbClr val="FF0000"/>
                </a:solidFill>
                <a:latin typeface="Garamond"/>
                <a:cs typeface="Garamond"/>
              </a:rPr>
              <a:t>, 4076</a:t>
            </a:r>
            <a:r>
              <a:rPr lang="en-US" sz="2000" dirty="0">
                <a:solidFill>
                  <a:srgbClr val="FF0000"/>
                </a:solidFill>
                <a:latin typeface="Garamond"/>
                <a:cs typeface="Garamond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latin typeface="Garamond"/>
                <a:cs typeface="Garamond"/>
              </a:rPr>
              <a:t>4093, (2013))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tExperi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028204"/>
            <a:ext cx="8039100" cy="57277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BMI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4738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ticip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55" y="635076"/>
            <a:ext cx="8018976" cy="620569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BMI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170" y="3727545"/>
            <a:ext cx="1454395" cy="1323439"/>
          </a:xfrm>
          <a:prstGeom prst="rect">
            <a:avLst/>
          </a:prstGeom>
          <a:solidFill>
            <a:srgbClr val="FFFFFF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Garamond"/>
                <a:cs typeface="Garamond"/>
              </a:rPr>
              <a:t>Anticipatory</a:t>
            </a:r>
          </a:p>
          <a:p>
            <a:r>
              <a:rPr lang="en-US" sz="2000" dirty="0">
                <a:solidFill>
                  <a:srgbClr val="3366FF"/>
                </a:solidFill>
                <a:latin typeface="Garamond"/>
                <a:cs typeface="Garamond"/>
              </a:rPr>
              <a:t>activity</a:t>
            </a:r>
          </a:p>
          <a:p>
            <a:r>
              <a:rPr lang="en-US" sz="2000" i="1" dirty="0" smtClean="0">
                <a:latin typeface="Garamond"/>
                <a:cs typeface="Garamond"/>
              </a:rPr>
              <a:t>Cortical</a:t>
            </a:r>
          </a:p>
          <a:p>
            <a:r>
              <a:rPr lang="en-US" sz="2000" i="1" dirty="0" smtClean="0">
                <a:latin typeface="Garamond"/>
                <a:cs typeface="Garamond"/>
              </a:rPr>
              <a:t>Areas: S1</a:t>
            </a:r>
          </a:p>
        </p:txBody>
      </p:sp>
    </p:spTree>
    <p:extLst>
      <p:ext uri="{BB962C8B-B14F-4D97-AF65-F5344CB8AC3E}">
        <p14:creationId xmlns:p14="http://schemas.microsoft.com/office/powerpoint/2010/main" val="166500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ticipM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91" y="483210"/>
            <a:ext cx="7566734" cy="637259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BMI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170" y="3727545"/>
            <a:ext cx="1608466" cy="1938992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Garamond"/>
                <a:cs typeface="Garamond"/>
              </a:rPr>
              <a:t>Anticipatory</a:t>
            </a:r>
          </a:p>
          <a:p>
            <a:r>
              <a:rPr lang="en-US" sz="2000" dirty="0">
                <a:solidFill>
                  <a:srgbClr val="3366FF"/>
                </a:solidFill>
                <a:latin typeface="Garamond"/>
                <a:cs typeface="Garamond"/>
              </a:rPr>
              <a:t>activity</a:t>
            </a:r>
          </a:p>
          <a:p>
            <a:r>
              <a:rPr lang="en-US" sz="2000" i="1" dirty="0" smtClean="0">
                <a:latin typeface="Garamond"/>
                <a:cs typeface="Garamond"/>
              </a:rPr>
              <a:t>Cortical</a:t>
            </a:r>
          </a:p>
          <a:p>
            <a:r>
              <a:rPr lang="en-US" sz="2000" i="1" dirty="0" smtClean="0">
                <a:latin typeface="Garamond"/>
                <a:cs typeface="Garamond"/>
              </a:rPr>
              <a:t>Areas: M1</a:t>
            </a:r>
          </a:p>
          <a:p>
            <a:r>
              <a:rPr lang="en-US" sz="2000" i="1" dirty="0" smtClean="0">
                <a:latin typeface="Garamond"/>
                <a:cs typeface="Garamond"/>
              </a:rPr>
              <a:t>Thalamic nuclei</a:t>
            </a:r>
          </a:p>
          <a:p>
            <a:r>
              <a:rPr lang="en-US" sz="2000" i="1" dirty="0" smtClean="0">
                <a:latin typeface="Garamond"/>
                <a:cs typeface="Garamond"/>
              </a:rPr>
              <a:t>(POM,VPM)</a:t>
            </a:r>
          </a:p>
        </p:txBody>
      </p:sp>
    </p:spTree>
    <p:extLst>
      <p:ext uri="{BB962C8B-B14F-4D97-AF65-F5344CB8AC3E}">
        <p14:creationId xmlns:p14="http://schemas.microsoft.com/office/powerpoint/2010/main" val="365821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BMI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3" name="Picture 2" descr="activityR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95" y="13799"/>
            <a:ext cx="216618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439" y="1283929"/>
            <a:ext cx="5741191" cy="4401205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  <a:latin typeface="Garamond"/>
                <a:cs typeface="Garamond"/>
              </a:rPr>
              <a:t>Anticipatory activity</a:t>
            </a:r>
            <a:endParaRPr lang="en-US" sz="2800" dirty="0">
              <a:solidFill>
                <a:srgbClr val="3366FF"/>
              </a:solidFill>
              <a:latin typeface="Garamond"/>
              <a:cs typeface="Garamond"/>
            </a:endParaRPr>
          </a:p>
          <a:p>
            <a:r>
              <a:rPr lang="en-US" sz="2800" i="1" dirty="0" smtClean="0">
                <a:latin typeface="Garamond"/>
                <a:cs typeface="Garamond"/>
              </a:rPr>
              <a:t>Ranking of neuronal ensembles reveals extensive anticipatory firing in </a:t>
            </a:r>
            <a:r>
              <a:rPr lang="en-US" sz="2800" i="1" dirty="0" smtClean="0">
                <a:latin typeface="Garamond"/>
                <a:cs typeface="Garamond"/>
              </a:rPr>
              <a:t>M1, S1, VPM and POM.</a:t>
            </a:r>
          </a:p>
          <a:p>
            <a:r>
              <a:rPr lang="en-US" sz="2800" dirty="0" smtClean="0">
                <a:latin typeface="Garamond"/>
                <a:cs typeface="Garamond"/>
              </a:rPr>
              <a:t>The </a:t>
            </a:r>
            <a:r>
              <a:rPr lang="en-US" sz="2800" dirty="0" err="1" smtClean="0">
                <a:latin typeface="Garamond"/>
                <a:cs typeface="Garamond"/>
              </a:rPr>
              <a:t>peristimulus</a:t>
            </a:r>
            <a:r>
              <a:rPr lang="en-US" sz="2800" dirty="0" smtClean="0">
                <a:latin typeface="Garamond"/>
                <a:cs typeface="Garamond"/>
              </a:rPr>
              <a:t> time histogram (PSTH) represents the number of counts per bin</a:t>
            </a:r>
            <a:endParaRPr lang="en-US" sz="2800" i="1" dirty="0" smtClean="0">
              <a:latin typeface="Garamond"/>
              <a:cs typeface="Garamond"/>
            </a:endParaRPr>
          </a:p>
          <a:p>
            <a:r>
              <a:rPr lang="en-US" sz="2800" i="1" dirty="0" smtClean="0">
                <a:latin typeface="Garamond"/>
                <a:cs typeface="Garamond"/>
              </a:rPr>
              <a:t>PSTHs of all area studied show different periods of increased or decreased activity spanning across the whole length of trial</a:t>
            </a:r>
          </a:p>
        </p:txBody>
      </p:sp>
    </p:spTree>
    <p:extLst>
      <p:ext uri="{BB962C8B-B14F-4D97-AF65-F5344CB8AC3E}">
        <p14:creationId xmlns:p14="http://schemas.microsoft.com/office/powerpoint/2010/main" val="267875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BMI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389" y="1877587"/>
            <a:ext cx="8253677" cy="3231654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3366FF"/>
                </a:solidFill>
                <a:latin typeface="Garamond"/>
                <a:cs typeface="Garamond"/>
              </a:rPr>
              <a:t>Anticipatory activity</a:t>
            </a:r>
            <a:r>
              <a:rPr lang="en-US" sz="2800" dirty="0" smtClean="0">
                <a:solidFill>
                  <a:srgbClr val="3366FF"/>
                </a:solidFill>
                <a:latin typeface="Garamond"/>
                <a:cs typeface="Garamond"/>
              </a:rPr>
              <a:t>: </a:t>
            </a:r>
          </a:p>
          <a:p>
            <a:pPr algn="ctr"/>
            <a:endParaRPr lang="en-US" sz="2800" dirty="0">
              <a:solidFill>
                <a:srgbClr val="3366FF"/>
              </a:solidFill>
              <a:latin typeface="Garamond"/>
              <a:cs typeface="Garamond"/>
            </a:endParaRPr>
          </a:p>
          <a:p>
            <a:pPr algn="ctr"/>
            <a:endParaRPr lang="en-US" sz="2800" dirty="0" smtClean="0">
              <a:solidFill>
                <a:srgbClr val="3366FF"/>
              </a:solidFill>
              <a:latin typeface="Garamond"/>
              <a:cs typeface="Garamond"/>
            </a:endParaRPr>
          </a:p>
          <a:p>
            <a:pPr algn="ctr"/>
            <a:r>
              <a:rPr lang="en-US" sz="3600" b="1" dirty="0" smtClean="0">
                <a:solidFill>
                  <a:srgbClr val="3366FF"/>
                </a:solidFill>
                <a:latin typeface="Garamond"/>
                <a:cs typeface="Garamond"/>
              </a:rPr>
              <a:t>The brain sees before it watches</a:t>
            </a:r>
          </a:p>
          <a:p>
            <a:pPr algn="ctr"/>
            <a:endParaRPr lang="en-US" sz="2800" i="1" dirty="0" smtClean="0">
              <a:solidFill>
                <a:srgbClr val="3366FF"/>
              </a:solidFill>
              <a:latin typeface="Garamond"/>
              <a:cs typeface="Garamond"/>
            </a:endParaRPr>
          </a:p>
          <a:p>
            <a:pPr algn="ctr"/>
            <a:endParaRPr lang="en-US" sz="2800" i="1" dirty="0">
              <a:solidFill>
                <a:srgbClr val="3366FF"/>
              </a:solidFill>
              <a:latin typeface="Garamond"/>
              <a:cs typeface="Garamond"/>
            </a:endParaRPr>
          </a:p>
          <a:p>
            <a:pPr algn="ctr"/>
            <a:r>
              <a:rPr lang="en-US" sz="2800" i="1" dirty="0">
                <a:solidFill>
                  <a:srgbClr val="3366FF"/>
                </a:solidFill>
                <a:latin typeface="Garamond"/>
                <a:cs typeface="Garamond"/>
              </a:rPr>
              <a:t>a</a:t>
            </a:r>
            <a:r>
              <a:rPr lang="en-US" sz="2800" i="1" dirty="0" smtClean="0">
                <a:solidFill>
                  <a:srgbClr val="3366FF"/>
                </a:solidFill>
                <a:latin typeface="Garamond"/>
                <a:cs typeface="Garamond"/>
              </a:rPr>
              <a:t>s a result of accumulated experience</a:t>
            </a:r>
            <a:endParaRPr lang="en-US" sz="2800" i="1" dirty="0">
              <a:solidFill>
                <a:srgbClr val="3366FF"/>
              </a:solidFill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3028" y="6157354"/>
            <a:ext cx="5932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aramond"/>
                <a:cs typeface="Garamond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Garamond"/>
                <a:cs typeface="Garamond"/>
              </a:rPr>
              <a:t>Nicolelis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 &amp; </a:t>
            </a:r>
            <a:r>
              <a:rPr lang="en-US" sz="2400" dirty="0" err="1">
                <a:solidFill>
                  <a:srgbClr val="FF0000"/>
                </a:solidFill>
                <a:latin typeface="Garamond"/>
                <a:cs typeface="Garamond"/>
              </a:rPr>
              <a:t>Cicurel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Garamond"/>
                <a:cs typeface="Garamond"/>
              </a:rPr>
              <a:t>The Relativistic Brain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Garamond"/>
                <a:cs typeface="Garamond"/>
              </a:rPr>
              <a:t> (2015)</a:t>
            </a:r>
            <a:endParaRPr lang="en-US" sz="2400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8293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BMI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0331" y="1714454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PLASTICITY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8233" y="2833253"/>
            <a:ext cx="44494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Ability of the brain to </a:t>
            </a:r>
          </a:p>
          <a:p>
            <a:r>
              <a:rPr lang="en-US" sz="3600" dirty="0" smtClean="0">
                <a:latin typeface="Garamond"/>
                <a:cs typeface="Garamond"/>
              </a:rPr>
              <a:t>continuously adapt its</a:t>
            </a:r>
          </a:p>
          <a:p>
            <a:r>
              <a:rPr lang="en-US" sz="3600" dirty="0" smtClean="0">
                <a:latin typeface="Garamond"/>
                <a:cs typeface="Garamond"/>
              </a:rPr>
              <a:t>micro-morphology and</a:t>
            </a:r>
          </a:p>
          <a:p>
            <a:r>
              <a:rPr lang="en-US" sz="3600" dirty="0">
                <a:latin typeface="Garamond"/>
                <a:cs typeface="Garamond"/>
              </a:rPr>
              <a:t>f</a:t>
            </a:r>
            <a:r>
              <a:rPr lang="en-US" sz="3600" dirty="0" smtClean="0">
                <a:latin typeface="Garamond"/>
                <a:cs typeface="Garamond"/>
              </a:rPr>
              <a:t>unction in response to</a:t>
            </a:r>
          </a:p>
          <a:p>
            <a:r>
              <a:rPr lang="en-US" sz="3600" dirty="0">
                <a:latin typeface="Garamond"/>
                <a:cs typeface="Garamond"/>
              </a:rPr>
              <a:t>n</a:t>
            </a:r>
            <a:r>
              <a:rPr lang="en-US" sz="3600" dirty="0" smtClean="0">
                <a:latin typeface="Garamond"/>
                <a:cs typeface="Garamond"/>
              </a:rPr>
              <a:t>ew experiences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3028" y="6157354"/>
            <a:ext cx="5932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aramond"/>
                <a:cs typeface="Garamond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Garamond"/>
                <a:cs typeface="Garamond"/>
              </a:rPr>
              <a:t>Nicolelis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 &amp; </a:t>
            </a:r>
            <a:r>
              <a:rPr lang="en-US" sz="2400" dirty="0" err="1">
                <a:solidFill>
                  <a:srgbClr val="FF0000"/>
                </a:solidFill>
                <a:latin typeface="Garamond"/>
                <a:cs typeface="Garamond"/>
              </a:rPr>
              <a:t>Cicurel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Garamond"/>
                <a:cs typeface="Garamond"/>
              </a:rPr>
              <a:t>The Relativistic Brain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Garamond"/>
                <a:cs typeface="Garamond"/>
              </a:rPr>
              <a:t> (2015)</a:t>
            </a:r>
            <a:endParaRPr lang="en-US" sz="2400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8453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79311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800000"/>
                </a:solidFill>
                <a:latin typeface="Garamond"/>
                <a:cs typeface="Garamond"/>
              </a:rPr>
              <a:t>Describing Neurons</a:t>
            </a:r>
            <a: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  <a:t/>
            </a:r>
            <a:b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</a:br>
            <a:endParaRPr lang="en-US" sz="4800" dirty="0">
              <a:solidFill>
                <a:srgbClr val="8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59138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Neurons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2" name="Picture 1" descr="350px-Blausen_0657_MultipolarNeur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97" y="1579479"/>
            <a:ext cx="708053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4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689"/>
            <a:ext cx="8229600" cy="4936944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Population of neurons are responsible for the neurological functions emerging out of complex animal brains. </a:t>
            </a:r>
          </a:p>
          <a:p>
            <a:r>
              <a:rPr lang="en-US" sz="3600" dirty="0" smtClean="0">
                <a:latin typeface="Garamond"/>
                <a:cs typeface="Garamond"/>
              </a:rPr>
              <a:t>Nervous system, motor system, organ functions, blood distribution, are controlled by the brain, using group of neuron as initiators</a:t>
            </a:r>
            <a:endParaRPr lang="en-US" sz="3600" dirty="0" smtClean="0">
              <a:latin typeface="Garamond"/>
              <a:cs typeface="Garamond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Introduction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05703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689"/>
            <a:ext cx="8229600" cy="4936944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Cell body: </a:t>
            </a:r>
            <a:r>
              <a:rPr lang="en-US" sz="3600" i="1" dirty="0" smtClean="0">
                <a:latin typeface="Garamond"/>
                <a:cs typeface="Garamond"/>
              </a:rPr>
              <a:t>soma</a:t>
            </a:r>
            <a:r>
              <a:rPr lang="en-US" sz="3600" dirty="0" smtClean="0">
                <a:latin typeface="Garamond"/>
                <a:cs typeface="Garamond"/>
              </a:rPr>
              <a:t>.   4-100µm in diameter</a:t>
            </a:r>
          </a:p>
          <a:p>
            <a:r>
              <a:rPr lang="en-US" sz="3600" dirty="0" smtClean="0">
                <a:latin typeface="Garamond"/>
                <a:cs typeface="Garamond"/>
              </a:rPr>
              <a:t>In the soma, </a:t>
            </a:r>
            <a:r>
              <a:rPr lang="en-US" sz="3600" i="1" dirty="0" smtClean="0">
                <a:latin typeface="Garamond"/>
                <a:cs typeface="Garamond"/>
              </a:rPr>
              <a:t>nucleus</a:t>
            </a:r>
            <a:r>
              <a:rPr lang="en-US" sz="3600" dirty="0" smtClean="0">
                <a:latin typeface="Garamond"/>
                <a:cs typeface="Garamond"/>
              </a:rPr>
              <a:t>: 3-18µm size</a:t>
            </a:r>
          </a:p>
          <a:p>
            <a:r>
              <a:rPr lang="en-US" sz="3600" i="1" dirty="0" smtClean="0">
                <a:latin typeface="Garamond"/>
                <a:cs typeface="Garamond"/>
              </a:rPr>
              <a:t>Dendrites</a:t>
            </a:r>
            <a:r>
              <a:rPr lang="en-US" sz="3600" dirty="0" smtClean="0">
                <a:latin typeface="Garamond"/>
                <a:cs typeface="Garamond"/>
              </a:rPr>
              <a:t>: input, action-potential through </a:t>
            </a:r>
            <a:r>
              <a:rPr lang="en-US" sz="3600" i="1" dirty="0" smtClean="0">
                <a:latin typeface="Garamond"/>
                <a:cs typeface="Garamond"/>
              </a:rPr>
              <a:t>synapses</a:t>
            </a:r>
          </a:p>
          <a:p>
            <a:r>
              <a:rPr lang="en-US" sz="3600" i="1" dirty="0" smtClean="0">
                <a:latin typeface="Garamond"/>
                <a:cs typeface="Garamond"/>
              </a:rPr>
              <a:t>Axon</a:t>
            </a:r>
            <a:r>
              <a:rPr lang="en-US" sz="3600" dirty="0" smtClean="0">
                <a:latin typeface="Garamond"/>
                <a:cs typeface="Garamond"/>
              </a:rPr>
              <a:t>: can be very long, up to 1.5m in humans. Electric ionic current by exchange Na</a:t>
            </a:r>
            <a:r>
              <a:rPr lang="en-US" sz="3600" baseline="30000" dirty="0" smtClean="0">
                <a:latin typeface="Garamond"/>
                <a:cs typeface="Garamond"/>
              </a:rPr>
              <a:t>+</a:t>
            </a:r>
            <a:r>
              <a:rPr lang="en-US" sz="3600" dirty="0" smtClean="0">
                <a:latin typeface="Garamond"/>
                <a:cs typeface="Garamond"/>
              </a:rPr>
              <a:t>- K</a:t>
            </a:r>
            <a:r>
              <a:rPr lang="en-US" sz="3600" baseline="30000" dirty="0" smtClean="0">
                <a:latin typeface="Garamond"/>
                <a:cs typeface="Garamond"/>
              </a:rPr>
              <a:t>+</a:t>
            </a:r>
            <a:r>
              <a:rPr lang="en-US" sz="3600" dirty="0" smtClean="0">
                <a:latin typeface="Garamond"/>
                <a:cs typeface="Garamond"/>
              </a:rPr>
              <a:t>,  through lipid membranes via protein channels 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Neurons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0692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Neurons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6" name="Picture 5" descr="819px-Complete_neuron_cell_diagram_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03" y="1090869"/>
            <a:ext cx="753919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6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Neurons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3" name="Picture 2" descr="SynapseSchemat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818" y="1201101"/>
            <a:ext cx="572858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5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Neurons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2" name="Picture 1" descr="350px-Chemical_synapse_schema_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50" y="632788"/>
            <a:ext cx="4767960" cy="59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6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Neurons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2" name="Picture 1" descr="ActionPotential_Ner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33" y="414409"/>
            <a:ext cx="3829507" cy="6382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4180" y="2277947"/>
            <a:ext cx="254312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Garamond"/>
                <a:cs typeface="Garamond"/>
              </a:rPr>
              <a:t>Propagation of </a:t>
            </a:r>
          </a:p>
          <a:p>
            <a:r>
              <a:rPr lang="en-US" sz="3600" i="1" dirty="0" smtClean="0">
                <a:latin typeface="Garamond"/>
                <a:cs typeface="Garamond"/>
              </a:rPr>
              <a:t>ionic current </a:t>
            </a:r>
          </a:p>
          <a:p>
            <a:r>
              <a:rPr lang="en-US" sz="3600" i="1" dirty="0" smtClean="0">
                <a:latin typeface="Garamond"/>
                <a:cs typeface="Garamond"/>
              </a:rPr>
              <a:t>through axons</a:t>
            </a:r>
            <a:endParaRPr lang="en-US" sz="3600" i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8427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Neurons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2" name="Picture 1" descr="Action_Potenti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3" y="1288015"/>
            <a:ext cx="7705617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9509" y="1573854"/>
            <a:ext cx="2210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/>
                <a:cs typeface="Garamond"/>
              </a:rPr>
              <a:t>a</a:t>
            </a:r>
            <a:r>
              <a:rPr lang="en-US" sz="3600" i="1" dirty="0" smtClean="0">
                <a:latin typeface="Garamond"/>
                <a:cs typeface="Garamond"/>
              </a:rPr>
              <a:t>xon hillock</a:t>
            </a:r>
            <a:endParaRPr lang="en-US" sz="3600" i="1" dirty="0">
              <a:latin typeface="Garamond"/>
              <a:cs typeface="Garamond"/>
            </a:endParaRPr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flipH="1">
            <a:off x="2484876" y="2220185"/>
            <a:ext cx="2900092" cy="1604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97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09189"/>
            <a:ext cx="8229600" cy="314372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Firing of a neuron starts at the axon hillock</a:t>
            </a:r>
          </a:p>
          <a:p>
            <a:r>
              <a:rPr lang="en-US" sz="2800" dirty="0" smtClean="0">
                <a:latin typeface="Garamond"/>
                <a:cs typeface="Garamond"/>
              </a:rPr>
              <a:t>resting potential is around –70 millivolts (mV) and the threshold potential is around –55 mV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latin typeface="Garamond"/>
                <a:cs typeface="Garamond"/>
              </a:rPr>
              <a:t>Synaptic inputs to a neuron cause the membrane to depolarize or hyperpolarize raising or decreasing the potential through the membrane. 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691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smtClean="0">
                <a:solidFill>
                  <a:srgbClr val="FF0000"/>
                </a:solidFill>
                <a:latin typeface="Garamond"/>
                <a:cs typeface="Garamond"/>
              </a:rPr>
              <a:t>Firing Neurons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8396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ing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68" y="1318128"/>
            <a:ext cx="5769569" cy="5486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Firing Neurons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0667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Firing Neurons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2" name="Picture 1" descr="article-2581184-1C4C4BDF00000578-103_634x4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3" y="1467586"/>
            <a:ext cx="6811683" cy="4995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50696" y="1467560"/>
            <a:ext cx="1615803" cy="1754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Garamond"/>
                <a:cs typeface="Garamond"/>
              </a:rPr>
              <a:t>Brain-</a:t>
            </a:r>
          </a:p>
          <a:p>
            <a:r>
              <a:rPr lang="en-US" sz="3600" i="1" dirty="0" smtClean="0">
                <a:latin typeface="Garamond"/>
                <a:cs typeface="Garamond"/>
              </a:rPr>
              <a:t>Machine</a:t>
            </a:r>
          </a:p>
          <a:p>
            <a:r>
              <a:rPr lang="en-US" sz="3600" i="1" dirty="0" smtClean="0">
                <a:latin typeface="Garamond"/>
                <a:cs typeface="Garamond"/>
              </a:rPr>
              <a:t>interface</a:t>
            </a:r>
            <a:endParaRPr lang="en-US" sz="3600" i="1" dirty="0">
              <a:latin typeface="Garamond"/>
              <a:cs typeface="Garamond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80667" y="2229556"/>
            <a:ext cx="1070029" cy="69144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84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Firing Neurons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10" name="GlassBrainFiri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3609" y="1343891"/>
            <a:ext cx="804353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0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689"/>
            <a:ext cx="8229600" cy="4936944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New techniques emerges since 1990 to investigate neuron behavior: </a:t>
            </a:r>
            <a:r>
              <a:rPr lang="en-US" sz="3600" i="1" dirty="0" smtClean="0">
                <a:latin typeface="Garamond"/>
                <a:cs typeface="Garamond"/>
              </a:rPr>
              <a:t>m</a:t>
            </a:r>
            <a:r>
              <a:rPr lang="en-US" sz="3600" i="1" dirty="0" smtClean="0">
                <a:latin typeface="Garamond"/>
                <a:cs typeface="Garamond"/>
              </a:rPr>
              <a:t>ulti-site, multi-electrode recording  </a:t>
            </a:r>
            <a:r>
              <a:rPr lang="en-US" sz="3600" dirty="0" smtClean="0">
                <a:latin typeface="Garamond"/>
                <a:cs typeface="Garamond"/>
              </a:rPr>
              <a:t>CMMR</a:t>
            </a:r>
          </a:p>
          <a:p>
            <a:r>
              <a:rPr lang="en-US" sz="3600" dirty="0" smtClean="0">
                <a:latin typeface="Garamond"/>
                <a:cs typeface="Garamond"/>
              </a:rPr>
              <a:t>These microelectrodes are censor to record electrical sparks: </a:t>
            </a:r>
            <a:r>
              <a:rPr lang="en-US" sz="3600" i="1" dirty="0" smtClean="0">
                <a:latin typeface="Garamond"/>
                <a:cs typeface="Garamond"/>
              </a:rPr>
              <a:t>action potential</a:t>
            </a:r>
          </a:p>
          <a:p>
            <a:r>
              <a:rPr lang="en-US" sz="3600" dirty="0" smtClean="0">
                <a:latin typeface="Garamond"/>
                <a:cs typeface="Garamond"/>
              </a:rPr>
              <a:t>100,000 neurons are recorde</a:t>
            </a:r>
            <a:r>
              <a:rPr lang="en-US" sz="3600" dirty="0" smtClean="0">
                <a:latin typeface="Garamond"/>
                <a:cs typeface="Garamond"/>
              </a:rPr>
              <a:t>d, the censors can be used for months</a:t>
            </a:r>
          </a:p>
          <a:p>
            <a:r>
              <a:rPr lang="en-US" sz="3600" dirty="0" smtClean="0">
                <a:latin typeface="Garamond"/>
                <a:cs typeface="Garamond"/>
              </a:rPr>
              <a:t>2000: Brain-Machine-Interface (BMI)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Introduction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6304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79311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800000"/>
                </a:solidFill>
                <a:latin typeface="Garamond"/>
                <a:cs typeface="Garamond"/>
              </a:rPr>
              <a:t>Modeling: attempt</a:t>
            </a:r>
            <a: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  <a:t/>
            </a:r>
            <a:b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</a:br>
            <a:endParaRPr lang="en-US" sz="4800" dirty="0">
              <a:solidFill>
                <a:srgbClr val="8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345334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0052"/>
            <a:ext cx="8229600" cy="3894483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The brain does not work like a Turing machine</a:t>
            </a:r>
          </a:p>
          <a:p>
            <a:r>
              <a:rPr lang="en-US" dirty="0" smtClean="0">
                <a:latin typeface="Garamond"/>
                <a:cs typeface="Garamond"/>
              </a:rPr>
              <a:t>It cannot be simulated by a Turing machine either</a:t>
            </a:r>
          </a:p>
          <a:p>
            <a:r>
              <a:rPr lang="en-US" dirty="0" smtClean="0">
                <a:latin typeface="Garamond"/>
                <a:cs typeface="Garamond"/>
              </a:rPr>
              <a:t>Concept of </a:t>
            </a:r>
            <a:r>
              <a:rPr lang="en-US" i="1" dirty="0" smtClean="0">
                <a:latin typeface="Garamond"/>
                <a:cs typeface="Garamond"/>
              </a:rPr>
              <a:t>emergence</a:t>
            </a:r>
          </a:p>
          <a:p>
            <a:r>
              <a:rPr lang="en-US" dirty="0" smtClean="0">
                <a:latin typeface="Garamond"/>
                <a:cs typeface="Garamond"/>
              </a:rPr>
              <a:t>The brain works as an </a:t>
            </a:r>
            <a:r>
              <a:rPr lang="en-US" i="1" dirty="0" smtClean="0">
                <a:latin typeface="Garamond"/>
                <a:cs typeface="Garamond"/>
              </a:rPr>
              <a:t>analogic-digital machine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An analogic digital machine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3028" y="6157354"/>
            <a:ext cx="5932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aramond"/>
                <a:cs typeface="Garamond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Garamond"/>
                <a:cs typeface="Garamond"/>
              </a:rPr>
              <a:t>Nicolelis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 &amp; </a:t>
            </a:r>
            <a:r>
              <a:rPr lang="en-US" sz="2400" dirty="0" err="1">
                <a:solidFill>
                  <a:srgbClr val="FF0000"/>
                </a:solidFill>
                <a:latin typeface="Garamond"/>
                <a:cs typeface="Garamond"/>
              </a:rPr>
              <a:t>Cicurel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Garamond"/>
                <a:cs typeface="Garamond"/>
              </a:rPr>
              <a:t>The Relativistic Brain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Garamond"/>
                <a:cs typeface="Garamond"/>
              </a:rPr>
              <a:t> (2015)</a:t>
            </a:r>
            <a:endParaRPr lang="en-US" sz="2400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68022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246"/>
            <a:ext cx="8229600" cy="389448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Cortical </a:t>
            </a:r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neurons interact through the </a:t>
            </a:r>
            <a:r>
              <a:rPr lang="en-US" i="1" dirty="0">
                <a:solidFill>
                  <a:srgbClr val="000000"/>
                </a:solidFill>
                <a:latin typeface="Garamond"/>
                <a:cs typeface="Garamond"/>
              </a:rPr>
              <a:t>electromagnetic field </a:t>
            </a:r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they produce when “firing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”</a:t>
            </a:r>
            <a:endParaRPr lang="en-US" dirty="0">
              <a:solidFill>
                <a:srgbClr val="000000"/>
              </a:solidFill>
              <a:latin typeface="Garamond"/>
              <a:cs typeface="Garamond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Cortical neurons are connected to </a:t>
            </a:r>
            <a:r>
              <a:rPr lang="en-US" i="1" dirty="0">
                <a:solidFill>
                  <a:srgbClr val="000000"/>
                </a:solidFill>
                <a:latin typeface="Garamond"/>
                <a:cs typeface="Garamond"/>
              </a:rPr>
              <a:t>white matter </a:t>
            </a:r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through axons, creating feedback with </a:t>
            </a:r>
            <a:r>
              <a:rPr lang="en-US" i="1" dirty="0" smtClean="0">
                <a:solidFill>
                  <a:srgbClr val="000000"/>
                </a:solidFill>
                <a:latin typeface="Garamond"/>
                <a:cs typeface="Garamond"/>
              </a:rPr>
              <a:t>delay</a:t>
            </a:r>
            <a:endParaRPr lang="en-US" i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An analogic digital machine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3028" y="6157354"/>
            <a:ext cx="5932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aramond"/>
                <a:cs typeface="Garamond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Garamond"/>
                <a:cs typeface="Garamond"/>
              </a:rPr>
              <a:t>Nicolelis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 &amp; </a:t>
            </a:r>
            <a:r>
              <a:rPr lang="en-US" sz="2400" dirty="0" err="1">
                <a:solidFill>
                  <a:srgbClr val="FF0000"/>
                </a:solidFill>
                <a:latin typeface="Garamond"/>
                <a:cs typeface="Garamond"/>
              </a:rPr>
              <a:t>Cicurel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Garamond"/>
                <a:cs typeface="Garamond"/>
              </a:rPr>
              <a:t>The Relativistic Brain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Garamond"/>
                <a:cs typeface="Garamond"/>
              </a:rPr>
              <a:t> (2015)</a:t>
            </a:r>
            <a:endParaRPr lang="en-US" sz="2400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049687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246"/>
            <a:ext cx="8229600" cy="389448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The electromagnetic </a:t>
            </a:r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field </a:t>
            </a:r>
            <a:r>
              <a:rPr lang="en-US" i="1" dirty="0" err="1">
                <a:solidFill>
                  <a:srgbClr val="000000"/>
                </a:solidFill>
                <a:latin typeface="Garamond"/>
                <a:cs typeface="Garamond"/>
              </a:rPr>
              <a:t>smooths</a:t>
            </a:r>
            <a:r>
              <a:rPr lang="en-US" i="1" dirty="0">
                <a:solidFill>
                  <a:srgbClr val="000000"/>
                </a:solidFill>
                <a:latin typeface="Garamond"/>
                <a:cs typeface="Garamond"/>
              </a:rPr>
              <a:t> out</a:t>
            </a:r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 the digital nature of neurons to produce a </a:t>
            </a:r>
            <a:r>
              <a:rPr lang="en-US" i="1" dirty="0">
                <a:solidFill>
                  <a:srgbClr val="000000"/>
                </a:solidFill>
                <a:latin typeface="Garamond"/>
                <a:cs typeface="Garamond"/>
              </a:rPr>
              <a:t>continuum</a:t>
            </a:r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.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An effective theory should lead to a geometrical representation, in form of a </a:t>
            </a:r>
            <a:r>
              <a:rPr lang="en-US" i="1" dirty="0">
                <a:solidFill>
                  <a:srgbClr val="000000"/>
                </a:solidFill>
                <a:latin typeface="Garamond"/>
                <a:cs typeface="Garamond"/>
              </a:rPr>
              <a:t>Riemannian Manifold</a:t>
            </a:r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, changing in time.</a:t>
            </a:r>
          </a:p>
          <a:p>
            <a:pPr>
              <a:buFontTx/>
              <a:buChar char="•"/>
            </a:pPr>
            <a:endParaRPr lang="en-US" i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An analogic digital machine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3028" y="6157354"/>
            <a:ext cx="5932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aramond"/>
                <a:cs typeface="Garamond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Garamond"/>
                <a:cs typeface="Garamond"/>
              </a:rPr>
              <a:t>Nicolelis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 &amp; </a:t>
            </a:r>
            <a:r>
              <a:rPr lang="en-US" sz="2400" dirty="0" err="1">
                <a:solidFill>
                  <a:srgbClr val="FF0000"/>
                </a:solidFill>
                <a:latin typeface="Garamond"/>
                <a:cs typeface="Garamond"/>
              </a:rPr>
              <a:t>Cicurel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Garamond"/>
                <a:cs typeface="Garamond"/>
              </a:rPr>
              <a:t>The Relativistic Brain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Garamond"/>
                <a:cs typeface="Garamond"/>
              </a:rPr>
              <a:t> (2015)</a:t>
            </a:r>
            <a:endParaRPr lang="en-US" sz="2400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96522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39785"/>
            <a:ext cx="8229600" cy="4936944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What if a neuron works like an </a:t>
            </a:r>
            <a:r>
              <a:rPr lang="en-US" sz="2800" i="1" dirty="0" smtClean="0">
                <a:latin typeface="Garamond"/>
                <a:cs typeface="Garamond"/>
              </a:rPr>
              <a:t>antenna</a:t>
            </a:r>
            <a:r>
              <a:rPr lang="en-US" sz="2800" dirty="0" smtClean="0">
                <a:latin typeface="Garamond"/>
                <a:cs typeface="Garamond"/>
              </a:rPr>
              <a:t> ?</a:t>
            </a:r>
          </a:p>
          <a:p>
            <a:r>
              <a:rPr lang="en-US" sz="2800" dirty="0" smtClean="0">
                <a:latin typeface="Garamond"/>
                <a:cs typeface="Garamond"/>
              </a:rPr>
              <a:t> If so the neuron-neuron interactio</a:t>
            </a:r>
            <a:r>
              <a:rPr lang="en-US" sz="2800" dirty="0" smtClean="0">
                <a:latin typeface="Garamond"/>
                <a:cs typeface="Garamond"/>
              </a:rPr>
              <a:t>n is coming from the electromagnetic field emitted and received by each neuron</a:t>
            </a:r>
          </a:p>
          <a:p>
            <a:r>
              <a:rPr lang="en-US" sz="2800" dirty="0" smtClean="0">
                <a:latin typeface="Garamond"/>
                <a:cs typeface="Garamond"/>
              </a:rPr>
              <a:t>A mean-field approach is likely to be valid, due to the close proximity of a large number of neuron and the slow decay of </a:t>
            </a:r>
            <a:r>
              <a:rPr lang="en-US" sz="2800" dirty="0">
                <a:latin typeface="Garamond"/>
                <a:cs typeface="Garamond"/>
              </a:rPr>
              <a:t>the </a:t>
            </a:r>
            <a:r>
              <a:rPr lang="en-US" sz="2800" dirty="0" smtClean="0">
                <a:latin typeface="Garamond"/>
                <a:cs typeface="Garamond"/>
              </a:rPr>
              <a:t>electromagnetic field </a:t>
            </a:r>
            <a:r>
              <a:rPr lang="en-US" sz="2800" dirty="0" smtClean="0">
                <a:latin typeface="Garamond"/>
                <a:cs typeface="Garamond"/>
              </a:rPr>
              <a:t>in space.</a:t>
            </a:r>
          </a:p>
          <a:p>
            <a:r>
              <a:rPr lang="en-US" sz="2800" dirty="0" smtClean="0">
                <a:latin typeface="Garamond"/>
                <a:cs typeface="Garamond"/>
              </a:rPr>
              <a:t>Timing: firing time O(1ms), propagation time very small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Antenna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3704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39785"/>
            <a:ext cx="8229600" cy="4936944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An antenna is an electric dipole with </a:t>
            </a:r>
            <a:r>
              <a:rPr lang="en-US" sz="2800" i="1" dirty="0" smtClean="0">
                <a:latin typeface="Garamond"/>
                <a:cs typeface="Garamond"/>
              </a:rPr>
              <a:t>electric dipole </a:t>
            </a:r>
            <a:r>
              <a:rPr lang="en-US" sz="2800" i="1" dirty="0" smtClean="0">
                <a:latin typeface="Garamond"/>
                <a:cs typeface="Garamond"/>
              </a:rPr>
              <a:t>moment </a:t>
            </a:r>
            <a:r>
              <a:rPr lang="en-US" sz="2800" b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 depending on </a:t>
            </a:r>
            <a:r>
              <a:rPr lang="en-US" sz="2800" dirty="0" smtClean="0">
                <a:latin typeface="Garamond"/>
                <a:cs typeface="Garamond"/>
              </a:rPr>
              <a:t>time.</a:t>
            </a:r>
          </a:p>
          <a:p>
            <a:r>
              <a:rPr lang="en-US" sz="2800" dirty="0" smtClean="0">
                <a:latin typeface="Garamond"/>
                <a:cs typeface="Garamond"/>
              </a:rPr>
              <a:t>It</a:t>
            </a:r>
            <a:r>
              <a:rPr lang="en-US" sz="2800" dirty="0" smtClean="0">
                <a:latin typeface="Garamond"/>
                <a:cs typeface="Garamond"/>
              </a:rPr>
              <a:t> induces a </a:t>
            </a:r>
            <a:r>
              <a:rPr lang="en-US" sz="2800" i="1" dirty="0" smtClean="0">
                <a:latin typeface="Garamond"/>
                <a:cs typeface="Garamond"/>
              </a:rPr>
              <a:t>magnetic dipole moment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b="1" dirty="0" smtClean="0">
                <a:latin typeface="Garamond"/>
                <a:cs typeface="Garamond"/>
              </a:rPr>
              <a:t>m</a:t>
            </a:r>
            <a:endParaRPr lang="en-US" sz="2800" b="1" dirty="0" smtClean="0">
              <a:latin typeface="Garamond"/>
              <a:cs typeface="Garamond"/>
            </a:endParaRPr>
          </a:p>
          <a:p>
            <a:r>
              <a:rPr lang="en-US" sz="2800" dirty="0" smtClean="0">
                <a:latin typeface="Garamond"/>
                <a:cs typeface="Garamond"/>
              </a:rPr>
              <a:t>It can emit a signal or receive one. </a:t>
            </a:r>
          </a:p>
          <a:p>
            <a:r>
              <a:rPr lang="en-US" sz="2800" dirty="0" smtClean="0">
                <a:latin typeface="Garamond"/>
                <a:cs typeface="Garamond"/>
              </a:rPr>
              <a:t>The electric and magnetic field created by dipoles are</a:t>
            </a:r>
          </a:p>
          <a:p>
            <a:endParaRPr lang="en-US" sz="2800" dirty="0">
              <a:latin typeface="Garamond"/>
              <a:cs typeface="Garamond"/>
            </a:endParaRPr>
          </a:p>
        </p:txBody>
      </p:sp>
      <p:pic>
        <p:nvPicPr>
          <p:cNvPr id="3" name="Picture 2" descr="dipoleMagnet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8" y="5388676"/>
            <a:ext cx="7467600" cy="914400"/>
          </a:xfrm>
          <a:prstGeom prst="rect">
            <a:avLst/>
          </a:prstGeom>
        </p:spPr>
      </p:pic>
      <p:pic>
        <p:nvPicPr>
          <p:cNvPr id="6" name="Picture 5" descr="dipoleElectr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3" y="4248662"/>
            <a:ext cx="7715250" cy="9144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Antenna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2358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39785"/>
            <a:ext cx="8229600" cy="4936944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Stationary </a:t>
            </a:r>
            <a:r>
              <a:rPr lang="en-US" sz="2800" dirty="0" smtClean="0">
                <a:latin typeface="Garamond"/>
                <a:cs typeface="Garamond"/>
              </a:rPr>
              <a:t>dipoles</a:t>
            </a:r>
            <a:endParaRPr lang="en-US" sz="2800" dirty="0">
              <a:latin typeface="Garamond"/>
              <a:cs typeface="Garamond"/>
            </a:endParaRPr>
          </a:p>
          <a:p>
            <a:endParaRPr lang="en-US" sz="2800" dirty="0" smtClean="0">
              <a:latin typeface="Garamond"/>
              <a:cs typeface="Garamond"/>
            </a:endParaRPr>
          </a:p>
          <a:p>
            <a:endParaRPr lang="en-US" sz="2800" dirty="0" smtClean="0">
              <a:latin typeface="Garamond"/>
              <a:cs typeface="Garamond"/>
            </a:endParaRPr>
          </a:p>
          <a:p>
            <a:r>
              <a:rPr lang="en-US" sz="2800" dirty="0" smtClean="0">
                <a:latin typeface="Garamond"/>
                <a:cs typeface="Garamond"/>
              </a:rPr>
              <a:t>Then  </a:t>
            </a:r>
            <a:endParaRPr lang="en-US" sz="2800" dirty="0" smtClean="0">
              <a:latin typeface="Garamond"/>
              <a:cs typeface="Garamond"/>
            </a:endParaRPr>
          </a:p>
          <a:p>
            <a:endParaRPr lang="en-US" sz="2800" dirty="0">
              <a:latin typeface="Garamond"/>
              <a:cs typeface="Garamond"/>
            </a:endParaRPr>
          </a:p>
        </p:txBody>
      </p:sp>
      <p:pic>
        <p:nvPicPr>
          <p:cNvPr id="2" name="Picture 1" descr="dipoleA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40" y="2453052"/>
            <a:ext cx="4039263" cy="365760"/>
          </a:xfrm>
          <a:prstGeom prst="rect">
            <a:avLst/>
          </a:prstGeom>
        </p:spPr>
      </p:pic>
      <p:pic>
        <p:nvPicPr>
          <p:cNvPr id="7" name="Picture 6" descr="electric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7" y="3807175"/>
            <a:ext cx="8668512" cy="722376"/>
          </a:xfrm>
          <a:prstGeom prst="rect">
            <a:avLst/>
          </a:prstGeom>
        </p:spPr>
      </p:pic>
      <p:pic>
        <p:nvPicPr>
          <p:cNvPr id="8" name="Picture 7" descr="magneticA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024" y="5276142"/>
            <a:ext cx="5016137" cy="7315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Antenna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0345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poleFi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857" y="1647589"/>
            <a:ext cx="557561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4180" y="2277947"/>
            <a:ext cx="27311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Garamond"/>
                <a:cs typeface="Garamond"/>
              </a:rPr>
              <a:t>Electric and </a:t>
            </a:r>
          </a:p>
          <a:p>
            <a:r>
              <a:rPr lang="en-US" sz="3600" i="1" dirty="0" smtClean="0">
                <a:latin typeface="Garamond"/>
                <a:cs typeface="Garamond"/>
              </a:rPr>
              <a:t>Magnetic Fields</a:t>
            </a:r>
          </a:p>
          <a:p>
            <a:r>
              <a:rPr lang="en-US" sz="3600" i="1" dirty="0" smtClean="0">
                <a:latin typeface="Garamond"/>
                <a:cs typeface="Garamond"/>
              </a:rPr>
              <a:t>Created by a </a:t>
            </a:r>
          </a:p>
          <a:p>
            <a:r>
              <a:rPr lang="en-US" sz="3600" i="1" dirty="0" smtClean="0">
                <a:latin typeface="Garamond"/>
                <a:cs typeface="Garamond"/>
              </a:rPr>
              <a:t>variable dipole</a:t>
            </a:r>
            <a:endParaRPr lang="en-US" sz="3600" i="1" dirty="0">
              <a:latin typeface="Garamond"/>
              <a:cs typeface="Garamond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Antenna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1844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poleAnim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17" y="1560965"/>
            <a:ext cx="5856694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4180" y="2277947"/>
            <a:ext cx="1457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Garamond"/>
                <a:cs typeface="Garamond"/>
              </a:rPr>
              <a:t>Electric</a:t>
            </a:r>
          </a:p>
          <a:p>
            <a:r>
              <a:rPr lang="en-US" sz="3600" i="1" dirty="0" smtClean="0">
                <a:latin typeface="Garamond"/>
                <a:cs typeface="Garamond"/>
              </a:rPr>
              <a:t>Field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Antenna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7819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4180" y="2277947"/>
            <a:ext cx="1687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Garamond"/>
                <a:cs typeface="Garamond"/>
              </a:rPr>
              <a:t>Magnetic</a:t>
            </a:r>
          </a:p>
          <a:p>
            <a:r>
              <a:rPr lang="en-US" sz="3600" i="1" dirty="0" smtClean="0">
                <a:latin typeface="Garamond"/>
                <a:cs typeface="Garamond"/>
              </a:rPr>
              <a:t>Field</a:t>
            </a:r>
          </a:p>
        </p:txBody>
      </p:sp>
      <p:pic>
        <p:nvPicPr>
          <p:cNvPr id="2" name="Picture 1" descr="magneticAnim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41" y="971739"/>
            <a:ext cx="5486400" cy="54864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Antenna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5336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79311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800000"/>
                </a:solidFill>
                <a:latin typeface="Garamond"/>
                <a:cs typeface="Garamond"/>
              </a:rPr>
              <a:t>Brain-Machine Interface</a:t>
            </a:r>
            <a: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  <a:t/>
            </a:r>
            <a:b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</a:br>
            <a:endParaRPr lang="en-US" sz="4800" dirty="0">
              <a:solidFill>
                <a:srgbClr val="8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5606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897965"/>
            <a:ext cx="8229600" cy="1064296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latin typeface="Garamond"/>
                <a:cs typeface="Garamond"/>
              </a:rPr>
              <a:t>That is the question 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How to design a model ?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5120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MIsch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65" y="0"/>
            <a:ext cx="6498105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BMI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5646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689"/>
            <a:ext cx="8229600" cy="4936944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Potential of BMI for therapies, using </a:t>
            </a:r>
            <a:r>
              <a:rPr lang="en-US" sz="3600" dirty="0" err="1" smtClean="0">
                <a:latin typeface="Garamond"/>
                <a:cs typeface="Garamond"/>
              </a:rPr>
              <a:t>neuroprosthetic</a:t>
            </a:r>
            <a:r>
              <a:rPr lang="en-US" sz="3600" dirty="0" smtClean="0">
                <a:latin typeface="Garamond"/>
                <a:cs typeface="Garamond"/>
              </a:rPr>
              <a:t> devices</a:t>
            </a:r>
          </a:p>
          <a:p>
            <a:r>
              <a:rPr lang="en-US" sz="3600" dirty="0" smtClean="0">
                <a:latin typeface="Garamond"/>
                <a:cs typeface="Garamond"/>
              </a:rPr>
              <a:t>Visual implant can simulate images</a:t>
            </a:r>
          </a:p>
          <a:p>
            <a:r>
              <a:rPr lang="en-US" sz="3600" dirty="0" smtClean="0">
                <a:latin typeface="Garamond"/>
                <a:cs typeface="Garamond"/>
              </a:rPr>
              <a:t>Auditory implants (</a:t>
            </a:r>
            <a:r>
              <a:rPr lang="en-US" sz="3600" i="1" dirty="0" smtClean="0">
                <a:latin typeface="Garamond"/>
                <a:cs typeface="Garamond"/>
              </a:rPr>
              <a:t>cochlear implants</a:t>
            </a:r>
            <a:r>
              <a:rPr lang="en-US" sz="3600" dirty="0" smtClean="0">
                <a:latin typeface="Garamond"/>
                <a:cs typeface="Garamond"/>
              </a:rPr>
              <a:t>)</a:t>
            </a:r>
          </a:p>
          <a:p>
            <a:r>
              <a:rPr lang="en-US" sz="3600" dirty="0" smtClean="0">
                <a:latin typeface="Garamond"/>
                <a:cs typeface="Garamond"/>
              </a:rPr>
              <a:t>Spinal cord simulators, pacemakers, </a:t>
            </a:r>
          </a:p>
          <a:p>
            <a:r>
              <a:rPr lang="en-US" sz="3600" dirty="0" smtClean="0">
                <a:latin typeface="Garamond"/>
                <a:cs typeface="Garamond"/>
              </a:rPr>
              <a:t>Brain-computer interfaces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BMI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312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incipleNeuralEnsem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2" y="1114567"/>
            <a:ext cx="8502821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5390" y="6143767"/>
            <a:ext cx="5080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Garamond"/>
                <a:cs typeface="Garamond"/>
              </a:rPr>
              <a:t>Miguel A. L. </a:t>
            </a:r>
            <a:r>
              <a:rPr lang="en-US" sz="2000" dirty="0" err="1" smtClean="0">
                <a:solidFill>
                  <a:srgbClr val="FF0000"/>
                </a:solidFill>
                <a:latin typeface="Garamond"/>
                <a:cs typeface="Garamond"/>
              </a:rPr>
              <a:t>Nicolelis</a:t>
            </a:r>
            <a:r>
              <a:rPr lang="en-US" sz="2000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Garamond"/>
                <a:cs typeface="Garamond"/>
              </a:rPr>
              <a:t>&amp; Mikhail A. </a:t>
            </a:r>
            <a:r>
              <a:rPr lang="en-US" sz="2000" dirty="0" err="1" smtClean="0">
                <a:solidFill>
                  <a:srgbClr val="FF0000"/>
                </a:solidFill>
                <a:latin typeface="Garamond"/>
                <a:cs typeface="Garamond"/>
              </a:rPr>
              <a:t>Lebedev</a:t>
            </a:r>
            <a:endParaRPr lang="en-US" sz="2000" baseline="30000" dirty="0" smtClean="0">
              <a:solidFill>
                <a:srgbClr val="FF0000"/>
              </a:solidFill>
              <a:latin typeface="Garamond"/>
              <a:cs typeface="Garamond"/>
            </a:endParaRPr>
          </a:p>
          <a:p>
            <a:r>
              <a:rPr lang="en-US" sz="2000" i="1" dirty="0">
                <a:solidFill>
                  <a:srgbClr val="FF0000"/>
                </a:solidFill>
                <a:latin typeface="Garamond"/>
                <a:cs typeface="Garamond"/>
              </a:rPr>
              <a:t>Nature Reviews Neuroscience</a:t>
            </a:r>
            <a:r>
              <a:rPr lang="en-US" sz="20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Garamond"/>
                <a:cs typeface="Garamond"/>
              </a:rPr>
              <a:t>10</a:t>
            </a:r>
            <a:r>
              <a:rPr lang="en-US" sz="2000" dirty="0">
                <a:solidFill>
                  <a:srgbClr val="FF0000"/>
                </a:solidFill>
                <a:latin typeface="Garamond"/>
                <a:cs typeface="Garamond"/>
              </a:rPr>
              <a:t>, 530-540 (July 2009)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BMI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6947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Imonk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0" y="0"/>
            <a:ext cx="8140313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BMI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3783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MIli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35" y="0"/>
            <a:ext cx="571655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BMI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2657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811</Words>
  <Application>Microsoft Macintosh PowerPoint</Application>
  <PresentationFormat>On-screen Show (4:3)</PresentationFormat>
  <Paragraphs>138</Paragraphs>
  <Slides>40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Brain </vt:lpstr>
      <vt:lpstr>Introduction</vt:lpstr>
      <vt:lpstr>Introduction</vt:lpstr>
      <vt:lpstr>PowerPoint Presentation</vt:lpstr>
      <vt:lpstr>BMI</vt:lpstr>
      <vt:lpstr>BMI</vt:lpstr>
      <vt:lpstr>BMI</vt:lpstr>
      <vt:lpstr>BMI</vt:lpstr>
      <vt:lpstr>BMI</vt:lpstr>
      <vt:lpstr>BMI</vt:lpstr>
      <vt:lpstr>BMI</vt:lpstr>
      <vt:lpstr>BMI</vt:lpstr>
      <vt:lpstr>BMI</vt:lpstr>
      <vt:lpstr>BMI</vt:lpstr>
      <vt:lpstr>BMI</vt:lpstr>
      <vt:lpstr>BMI</vt:lpstr>
      <vt:lpstr>BMI</vt:lpstr>
      <vt:lpstr>PowerPoint Presentation</vt:lpstr>
      <vt:lpstr>Neurons</vt:lpstr>
      <vt:lpstr>Neurons</vt:lpstr>
      <vt:lpstr>Neurons</vt:lpstr>
      <vt:lpstr>Neurons</vt:lpstr>
      <vt:lpstr>Neurons</vt:lpstr>
      <vt:lpstr>Neurons</vt:lpstr>
      <vt:lpstr>Neurons</vt:lpstr>
      <vt:lpstr>PowerPoint Presentation</vt:lpstr>
      <vt:lpstr>Firing Neurons</vt:lpstr>
      <vt:lpstr>Firing Neurons</vt:lpstr>
      <vt:lpstr>Firing Neurons</vt:lpstr>
      <vt:lpstr>PowerPoint Presentation</vt:lpstr>
      <vt:lpstr>An analogic digital machine</vt:lpstr>
      <vt:lpstr>An analogic digital machine</vt:lpstr>
      <vt:lpstr>An analogic digital machine</vt:lpstr>
      <vt:lpstr>Antenna</vt:lpstr>
      <vt:lpstr>Antenna</vt:lpstr>
      <vt:lpstr>Antenna</vt:lpstr>
      <vt:lpstr>Antenna</vt:lpstr>
      <vt:lpstr>Antenna</vt:lpstr>
      <vt:lpstr>Antenna</vt:lpstr>
      <vt:lpstr>How to design a model 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jeanbel</dc:creator>
  <cp:lastModifiedBy>jeanbel</cp:lastModifiedBy>
  <cp:revision>55</cp:revision>
  <dcterms:created xsi:type="dcterms:W3CDTF">2015-11-09T23:53:06Z</dcterms:created>
  <dcterms:modified xsi:type="dcterms:W3CDTF">2015-11-10T15:07:47Z</dcterms:modified>
</cp:coreProperties>
</file>