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72" r:id="rId5"/>
    <p:sldId id="273" r:id="rId6"/>
    <p:sldId id="296" r:id="rId7"/>
    <p:sldId id="265" r:id="rId8"/>
    <p:sldId id="295" r:id="rId9"/>
    <p:sldId id="258" r:id="rId10"/>
    <p:sldId id="260" r:id="rId11"/>
    <p:sldId id="261" r:id="rId12"/>
    <p:sldId id="262" r:id="rId13"/>
    <p:sldId id="263" r:id="rId14"/>
    <p:sldId id="264" r:id="rId15"/>
    <p:sldId id="259" r:id="rId16"/>
    <p:sldId id="267" r:id="rId17"/>
    <p:sldId id="284" r:id="rId18"/>
    <p:sldId id="275" r:id="rId19"/>
    <p:sldId id="266" r:id="rId20"/>
    <p:sldId id="268" r:id="rId21"/>
    <p:sldId id="278" r:id="rId22"/>
    <p:sldId id="269" r:id="rId23"/>
    <p:sldId id="270" r:id="rId24"/>
    <p:sldId id="271" r:id="rId25"/>
    <p:sldId id="297" r:id="rId26"/>
    <p:sldId id="276" r:id="rId27"/>
    <p:sldId id="277" r:id="rId28"/>
    <p:sldId id="281" r:id="rId29"/>
    <p:sldId id="282" r:id="rId30"/>
    <p:sldId id="280" r:id="rId31"/>
    <p:sldId id="285" r:id="rId32"/>
    <p:sldId id="283" r:id="rId33"/>
    <p:sldId id="287" r:id="rId34"/>
    <p:sldId id="286" r:id="rId35"/>
    <p:sldId id="288" r:id="rId36"/>
    <p:sldId id="294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8A86-67CE-2347-B1AB-715C896EE71F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95891-41AC-AD4C-AEC0-D9236115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file://localhost/Users/jeanbel/Teaching/PhysicsGrad/Fall15/PPT/Fig/earth-photo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eanbel/Teaching/PhysicsGrad/Fall15/PPT/Fig/banner.jpg" TargetMode="External"/><Relationship Id="rId4" Type="http://schemas.openxmlformats.org/officeDocument/2006/relationships/image" Target="../media/image24.gif"/><Relationship Id="rId5" Type="http://schemas.openxmlformats.org/officeDocument/2006/relationships/image" Target="file://localhost/Users/jeanbel/Teaching/PhysicsGrad/Fall15/PPT/Fig/logo-gatech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file://localhost/Users/jeanbel/Teaching/PhysicsGrad/Fall15/PPT/Fig/WattJames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file://localhost/Users/jeanbel/Teaching/PhysicsGrad/Fall15/PPT/Fig/carnot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>Producing Information </a:t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Jean V </a:t>
            </a:r>
            <a:r>
              <a:rPr lang="en-US" sz="1800" dirty="0" err="1" smtClean="0">
                <a:solidFill>
                  <a:schemeClr val="tx1"/>
                </a:solidFill>
                <a:latin typeface="Garamond"/>
                <a:cs typeface="Garamond"/>
              </a:rPr>
              <a:t>Bellissard</a:t>
            </a:r>
            <a:endParaRPr lang="en-US" sz="18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Georgia Institute of Technology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School of Physics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Fall 2015</a:t>
            </a:r>
            <a:endParaRPr lang="en-US" sz="18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3981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Carnot’s Cycle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5" name="Picture 4" descr="Carnot_cycle_p-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5" y="1366764"/>
            <a:ext cx="7299473" cy="53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7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Carnot’s Cycle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CarnotCycleS_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820"/>
            <a:ext cx="6638541" cy="4978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7378" y="3520464"/>
            <a:ext cx="171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W=(T</a:t>
            </a:r>
            <a:r>
              <a:rPr lang="en-US" baseline="-25000" dirty="0" smtClean="0"/>
              <a:t>H</a:t>
            </a:r>
            <a:r>
              <a:rPr lang="en-US" dirty="0" smtClean="0"/>
              <a:t>-T</a:t>
            </a:r>
            <a:r>
              <a:rPr lang="en-US" baseline="-25000" dirty="0" smtClean="0"/>
              <a:t>C</a:t>
            </a:r>
            <a:r>
              <a:rPr lang="en-US" dirty="0" smtClean="0"/>
              <a:t>)(S</a:t>
            </a:r>
            <a:r>
              <a:rPr lang="en-US" baseline="-25000" dirty="0" smtClean="0"/>
              <a:t>B</a:t>
            </a:r>
            <a:r>
              <a:rPr lang="en-US" dirty="0" smtClean="0"/>
              <a:t>-S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8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Carnot’s Cycle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55050"/>
            <a:ext cx="8229600" cy="526125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W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=</a:t>
            </a:r>
            <a:r>
              <a:rPr lang="en-US" sz="4000" dirty="0" smtClean="0">
                <a:latin typeface="Garamond"/>
                <a:cs typeface="Garamond"/>
              </a:rPr>
              <a:t>∫</a:t>
            </a:r>
            <a:r>
              <a:rPr lang="en-US" baseline="-25000" dirty="0" smtClean="0">
                <a:latin typeface="Garamond"/>
                <a:cs typeface="Garamond"/>
              </a:rPr>
              <a:t>cycle</a:t>
            </a:r>
            <a:r>
              <a:rPr lang="en-US" sz="4000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PdV</a:t>
            </a:r>
            <a:r>
              <a:rPr lang="en-US" dirty="0" smtClean="0">
                <a:latin typeface="Garamond"/>
                <a:cs typeface="Garamond"/>
              </a:rPr>
              <a:t> =</a:t>
            </a:r>
            <a:r>
              <a:rPr lang="en-US" sz="4000" dirty="0" smtClean="0">
                <a:latin typeface="Garamond"/>
                <a:cs typeface="Garamond"/>
              </a:rPr>
              <a:t>∫</a:t>
            </a:r>
            <a:r>
              <a:rPr lang="en-US" baseline="-25000" dirty="0" smtClean="0">
                <a:latin typeface="Garamond"/>
                <a:cs typeface="Garamond"/>
              </a:rPr>
              <a:t>cycle</a:t>
            </a:r>
            <a:r>
              <a:rPr lang="en-US" sz="4000" dirty="0" smtClean="0">
                <a:latin typeface="Garamond"/>
                <a:cs typeface="Garamond"/>
              </a:rPr>
              <a:t> (</a:t>
            </a:r>
            <a:r>
              <a:rPr lang="en-US" dirty="0" err="1" smtClean="0">
                <a:latin typeface="Garamond"/>
                <a:cs typeface="Garamond"/>
              </a:rPr>
              <a:t>dQ</a:t>
            </a:r>
            <a:r>
              <a:rPr lang="en-US" dirty="0" smtClean="0">
                <a:latin typeface="Garamond"/>
                <a:cs typeface="Garamond"/>
              </a:rPr>
              <a:t> –</a:t>
            </a:r>
            <a:r>
              <a:rPr lang="en-US" dirty="0" err="1" smtClean="0">
                <a:latin typeface="Garamond"/>
                <a:cs typeface="Garamond"/>
              </a:rPr>
              <a:t>dU</a:t>
            </a:r>
            <a:r>
              <a:rPr lang="en-US" dirty="0" smtClean="0">
                <a:latin typeface="Garamond"/>
                <a:cs typeface="Garamond"/>
              </a:rPr>
              <a:t>)=</a:t>
            </a:r>
            <a:r>
              <a:rPr lang="en-US" sz="4000" dirty="0" smtClean="0">
                <a:latin typeface="Garamond"/>
                <a:cs typeface="Garamond"/>
              </a:rPr>
              <a:t>∫</a:t>
            </a:r>
            <a:r>
              <a:rPr lang="en-US" baseline="-25000" dirty="0" smtClean="0">
                <a:latin typeface="Garamond"/>
                <a:cs typeface="Garamond"/>
              </a:rPr>
              <a:t>cycle</a:t>
            </a:r>
            <a:r>
              <a:rPr lang="en-US" sz="4000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TdS</a:t>
            </a:r>
            <a:r>
              <a:rPr lang="en-US" dirty="0" smtClean="0">
                <a:latin typeface="Garamond"/>
                <a:cs typeface="Garamond"/>
              </a:rPr>
              <a:t>=</a:t>
            </a:r>
          </a:p>
          <a:p>
            <a:endParaRPr lang="en-US" i="1" dirty="0" smtClean="0">
              <a:latin typeface="Garamond"/>
              <a:cs typeface="Garamond"/>
            </a:endParaRPr>
          </a:p>
          <a:p>
            <a:pPr algn="ctr"/>
            <a:r>
              <a:rPr lang="en-US" dirty="0" err="1" smtClean="0">
                <a:latin typeface="Garamond"/>
                <a:cs typeface="Garamond"/>
              </a:rPr>
              <a:t>W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=( T</a:t>
            </a:r>
            <a:r>
              <a:rPr lang="en-US" baseline="-25000" dirty="0" smtClean="0">
                <a:latin typeface="Garamond"/>
                <a:cs typeface="Garamond"/>
              </a:rPr>
              <a:t>H</a:t>
            </a:r>
            <a:r>
              <a:rPr lang="en-US" dirty="0" smtClean="0">
                <a:latin typeface="Garamond"/>
                <a:cs typeface="Garamond"/>
              </a:rPr>
              <a:t>-T</a:t>
            </a:r>
            <a:r>
              <a:rPr lang="en-US" baseline="-25000" dirty="0" smtClean="0">
                <a:latin typeface="Garamond"/>
                <a:cs typeface="Garamond"/>
              </a:rPr>
              <a:t>C </a:t>
            </a:r>
            <a:r>
              <a:rPr lang="en-US" dirty="0" smtClean="0">
                <a:latin typeface="Garamond"/>
                <a:cs typeface="Garamond"/>
              </a:rPr>
              <a:t>)( S</a:t>
            </a:r>
            <a:r>
              <a:rPr lang="en-US" baseline="-25000" dirty="0" smtClean="0">
                <a:latin typeface="Garamond"/>
                <a:cs typeface="Garamond"/>
              </a:rPr>
              <a:t>B</a:t>
            </a:r>
            <a:r>
              <a:rPr lang="en-US" dirty="0" smtClean="0">
                <a:latin typeface="Garamond"/>
                <a:cs typeface="Garamond"/>
              </a:rPr>
              <a:t>-S</a:t>
            </a:r>
            <a:r>
              <a:rPr lang="en-US" baseline="-25000" dirty="0" smtClean="0">
                <a:latin typeface="Garamond"/>
                <a:cs typeface="Garamond"/>
              </a:rPr>
              <a:t>A </a:t>
            </a:r>
            <a:r>
              <a:rPr lang="en-US" dirty="0" smtClean="0">
                <a:latin typeface="Garamond"/>
                <a:cs typeface="Garamond"/>
              </a:rPr>
              <a:t>)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Q</a:t>
            </a:r>
            <a:r>
              <a:rPr lang="en-US" baseline="-25000" dirty="0" smtClean="0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=T</a:t>
            </a:r>
            <a:r>
              <a:rPr lang="en-US" baseline="-25000" dirty="0" smtClean="0">
                <a:latin typeface="Garamond"/>
                <a:cs typeface="Garamond"/>
              </a:rPr>
              <a:t>H</a:t>
            </a:r>
            <a:r>
              <a:rPr lang="en-US" dirty="0" smtClean="0">
                <a:latin typeface="Garamond"/>
                <a:cs typeface="Garamond"/>
              </a:rPr>
              <a:t> ( S</a:t>
            </a:r>
            <a:r>
              <a:rPr lang="en-US" baseline="-25000" dirty="0" smtClean="0">
                <a:latin typeface="Garamond"/>
                <a:cs typeface="Garamond"/>
              </a:rPr>
              <a:t>B</a:t>
            </a:r>
            <a:r>
              <a:rPr lang="en-US" dirty="0" smtClean="0">
                <a:latin typeface="Garamond"/>
                <a:cs typeface="Garamond"/>
              </a:rPr>
              <a:t>-S</a:t>
            </a:r>
            <a:r>
              <a:rPr lang="en-US" baseline="-25000" dirty="0" smtClean="0">
                <a:latin typeface="Garamond"/>
                <a:cs typeface="Garamond"/>
              </a:rPr>
              <a:t>A </a:t>
            </a:r>
            <a:r>
              <a:rPr lang="en-US" dirty="0" smtClean="0">
                <a:latin typeface="Garamond"/>
                <a:cs typeface="Garamond"/>
              </a:rPr>
              <a:t>)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Efficiency</a:t>
            </a:r>
          </a:p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= </a:t>
            </a:r>
            <a:r>
              <a:rPr lang="en-US" dirty="0" err="1" smtClean="0">
                <a:latin typeface="Garamond"/>
                <a:cs typeface="Garamond"/>
              </a:rPr>
              <a:t>W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/Q</a:t>
            </a:r>
            <a:r>
              <a:rPr lang="en-US" baseline="-25000" dirty="0" smtClean="0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= 1-T</a:t>
            </a:r>
            <a:r>
              <a:rPr lang="en-US" baseline="-25000" dirty="0" smtClean="0">
                <a:latin typeface="Garamond"/>
                <a:cs typeface="Garamond"/>
              </a:rPr>
              <a:t>C</a:t>
            </a:r>
            <a:r>
              <a:rPr lang="en-US" dirty="0" smtClean="0">
                <a:latin typeface="Garamond"/>
                <a:cs typeface="Garamond"/>
              </a:rPr>
              <a:t>/T</a:t>
            </a:r>
            <a:r>
              <a:rPr lang="en-US" baseline="-25000" dirty="0" smtClean="0">
                <a:latin typeface="Garamond"/>
                <a:cs typeface="Garamond"/>
              </a:rPr>
              <a:t>H</a:t>
            </a:r>
            <a:endParaRPr lang="en-US" baseline="-25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6080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3- </a:t>
            </a:r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Rankine’s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 Cycle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Rankine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726608"/>
            <a:ext cx="5207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3- </a:t>
            </a:r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Rankine’s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 Cycle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Uniflow_steam_eng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6" y="2127502"/>
            <a:ext cx="59572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cator_diagram_steam_admi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0" y="1027122"/>
            <a:ext cx="7417088" cy="583087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3- </a:t>
            </a:r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Rankine’s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 Cycle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648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3- </a:t>
            </a:r>
            <a:r>
              <a:rPr lang="en-US" sz="3600" b="1" dirty="0" err="1" smtClean="0">
                <a:solidFill>
                  <a:srgbClr val="FF0000"/>
                </a:solidFill>
                <a:latin typeface="Garamond"/>
                <a:cs typeface="Garamond"/>
              </a:rPr>
              <a:t>Rankine’s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 Cycle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Rankine_cycle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2" y="1456038"/>
            <a:ext cx="775335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2264" y="4082298"/>
            <a:ext cx="17445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condenser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426" y="3559084"/>
            <a:ext cx="10562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boiler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058" y="2094809"/>
            <a:ext cx="128450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turbine</a:t>
            </a:r>
            <a:endParaRPr lang="en-US" sz="28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5004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4- Other Thermal Engines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Cars, truck, boat engine (gasoline, Diesel, 2-to-6 cylinders)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Aircraft Engine (kerosene, </a:t>
            </a:r>
            <a:r>
              <a:rPr lang="en-US" dirty="0" err="1" smtClean="0">
                <a:latin typeface="Garamond"/>
                <a:cs typeface="Garamond"/>
              </a:rPr>
              <a:t>turboreactors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6381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793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800000"/>
                </a:solidFill>
                <a:latin typeface="Garamond"/>
                <a:cs typeface="Garamond"/>
              </a:rPr>
              <a:t>Fabrics</a:t>
            </a:r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/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2109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4</a:t>
            </a:r>
            <a:r>
              <a:rPr lang="en-US" sz="3600" b="1" smtClean="0">
                <a:solidFill>
                  <a:srgbClr val="FF0000"/>
                </a:solidFill>
                <a:latin typeface="Garamond"/>
                <a:cs typeface="Garamond"/>
              </a:rPr>
              <a:t>- Loom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2" name="Picture 1" descr="Backstrap_l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9" y="1663700"/>
            <a:ext cx="4114808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2802" y="2526455"/>
            <a:ext cx="38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Traditional Indian loom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932" y="3468303"/>
            <a:ext cx="29036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The weaver makes </a:t>
            </a:r>
          </a:p>
          <a:p>
            <a:r>
              <a:rPr lang="en-US" sz="2800" dirty="0" smtClean="0">
                <a:latin typeface="Garamond"/>
                <a:cs typeface="Garamond"/>
              </a:rPr>
              <a:t>complex designs, in </a:t>
            </a:r>
          </a:p>
          <a:p>
            <a:r>
              <a:rPr lang="en-US" sz="2800" dirty="0" smtClean="0">
                <a:latin typeface="Garamond"/>
                <a:cs typeface="Garamond"/>
              </a:rPr>
              <a:t>color and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0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7931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800000"/>
                </a:solidFill>
                <a:latin typeface="Garamond"/>
                <a:cs typeface="Garamond"/>
              </a:rPr>
              <a:t>Movement &amp; Power</a:t>
            </a:r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> </a:t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0582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4</a:t>
            </a:r>
            <a:r>
              <a:rPr lang="en-US" sz="3600" b="1" smtClean="0">
                <a:solidFill>
                  <a:srgbClr val="FF0000"/>
                </a:solidFill>
                <a:latin typeface="Garamond"/>
                <a:cs typeface="Garamond"/>
              </a:rPr>
              <a:t>- Loom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Loom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9" y="1398350"/>
            <a:ext cx="6096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5631" y="2526455"/>
            <a:ext cx="2205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Vertical loom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1978" y="3495883"/>
            <a:ext cx="25705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aramond"/>
                <a:cs typeface="Garamond"/>
              </a:rPr>
              <a:t>The resulting</a:t>
            </a:r>
          </a:p>
          <a:p>
            <a:pPr algn="ctr"/>
            <a:r>
              <a:rPr lang="en-US" sz="2800" dirty="0">
                <a:latin typeface="Garamond"/>
                <a:cs typeface="Garamond"/>
              </a:rPr>
              <a:t>f</a:t>
            </a:r>
            <a:r>
              <a:rPr lang="en-US" sz="2800" dirty="0" smtClean="0">
                <a:latin typeface="Garamond"/>
                <a:cs typeface="Garamond"/>
              </a:rPr>
              <a:t>abric constitutes</a:t>
            </a:r>
          </a:p>
          <a:p>
            <a:pPr algn="ctr"/>
            <a:r>
              <a:rPr lang="en-US" sz="2800" dirty="0" smtClean="0">
                <a:latin typeface="Garamond"/>
                <a:cs typeface="Garamond"/>
              </a:rPr>
              <a:t>a piece of</a:t>
            </a:r>
          </a:p>
          <a:p>
            <a:pPr algn="ctr"/>
            <a:r>
              <a:rPr lang="en-US" sz="2800" dirty="0" smtClean="0">
                <a:latin typeface="Garamond"/>
                <a:cs typeface="Garamond"/>
              </a:rPr>
              <a:t>information, 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7701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omFram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85" y="909714"/>
            <a:ext cx="3931920" cy="5152170"/>
          </a:xfrm>
          <a:prstGeom prst="rect">
            <a:avLst/>
          </a:prstGeom>
        </p:spPr>
      </p:pic>
      <p:pic>
        <p:nvPicPr>
          <p:cNvPr id="3" name="Picture 2" descr="Warsztat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" y="1371600"/>
            <a:ext cx="5191829" cy="42976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4</a:t>
            </a:r>
            <a:r>
              <a:rPr lang="en-US" sz="3600" b="1" smtClean="0">
                <a:solidFill>
                  <a:srgbClr val="FF0000"/>
                </a:solidFill>
                <a:latin typeface="Garamond"/>
                <a:cs typeface="Garamond"/>
              </a:rPr>
              <a:t>- Loom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85206" y="24542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4</a:t>
            </a:r>
            <a:r>
              <a:rPr lang="en-US" sz="3600" b="1" smtClean="0">
                <a:solidFill>
                  <a:srgbClr val="FF0000"/>
                </a:solidFill>
                <a:latin typeface="Garamond"/>
                <a:cs typeface="Garamond"/>
              </a:rPr>
              <a:t>- Loom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647" y="2884784"/>
            <a:ext cx="17620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aramond"/>
                <a:cs typeface="Garamond"/>
              </a:rPr>
              <a:t>The design</a:t>
            </a:r>
          </a:p>
          <a:p>
            <a:pPr algn="ctr"/>
            <a:r>
              <a:rPr lang="en-US" sz="2800" dirty="0" smtClean="0">
                <a:latin typeface="Garamond"/>
                <a:cs typeface="Garamond"/>
              </a:rPr>
              <a:t>is created</a:t>
            </a:r>
          </a:p>
          <a:p>
            <a:pPr algn="ctr"/>
            <a:r>
              <a:rPr lang="en-US" sz="2800" dirty="0">
                <a:latin typeface="Garamond"/>
                <a:cs typeface="Garamond"/>
              </a:rPr>
              <a:t>f</a:t>
            </a:r>
            <a:r>
              <a:rPr lang="en-US" sz="2800" dirty="0" smtClean="0">
                <a:latin typeface="Garamond"/>
                <a:cs typeface="Garamond"/>
              </a:rPr>
              <a:t>rom a </a:t>
            </a:r>
          </a:p>
          <a:p>
            <a:pPr algn="ctr"/>
            <a:r>
              <a:rPr lang="en-US" sz="2800" dirty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unch card</a:t>
            </a:r>
            <a:endParaRPr lang="en-US" sz="2800" dirty="0">
              <a:latin typeface="Garamond"/>
              <a:cs typeface="Garamond"/>
            </a:endParaRPr>
          </a:p>
        </p:txBody>
      </p:sp>
      <p:pic>
        <p:nvPicPr>
          <p:cNvPr id="2" name="Picture 1" descr="JacquardWeavingPo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5" y="1486425"/>
            <a:ext cx="6826396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7465" y="2212545"/>
            <a:ext cx="24194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Jacquard loom</a:t>
            </a:r>
            <a:endParaRPr lang="en-US" sz="28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5423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Loom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918" y="2884784"/>
            <a:ext cx="1739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aramond"/>
                <a:cs typeface="Garamond"/>
              </a:rPr>
              <a:t>The design</a:t>
            </a:r>
          </a:p>
          <a:p>
            <a:pPr algn="ctr"/>
            <a:r>
              <a:rPr lang="en-US" sz="2800" dirty="0" smtClean="0">
                <a:latin typeface="Garamond"/>
                <a:cs typeface="Garamond"/>
              </a:rPr>
              <a:t>is created</a:t>
            </a:r>
          </a:p>
          <a:p>
            <a:pPr algn="ctr"/>
            <a:r>
              <a:rPr lang="en-US" sz="2800" dirty="0">
                <a:latin typeface="Garamond"/>
                <a:cs typeface="Garamond"/>
              </a:rPr>
              <a:t>f</a:t>
            </a:r>
            <a:r>
              <a:rPr lang="en-US" sz="2800" dirty="0" smtClean="0">
                <a:latin typeface="Garamond"/>
                <a:cs typeface="Garamond"/>
              </a:rPr>
              <a:t>rom a </a:t>
            </a:r>
          </a:p>
          <a:p>
            <a:pPr algn="ctr"/>
            <a:r>
              <a:rPr lang="en-US" sz="2800" dirty="0" smtClean="0">
                <a:latin typeface="Garamond"/>
                <a:cs typeface="Garamond"/>
              </a:rPr>
              <a:t>punch card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465" y="2212545"/>
            <a:ext cx="24194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Jacquard loom</a:t>
            </a:r>
            <a:endParaRPr lang="en-US" sz="2800" b="1" dirty="0">
              <a:latin typeface="Garamond"/>
              <a:cs typeface="Garamond"/>
            </a:endParaRPr>
          </a:p>
        </p:txBody>
      </p:sp>
      <p:pic>
        <p:nvPicPr>
          <p:cNvPr id="3" name="Picture 2" descr="jacquar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" y="1275152"/>
            <a:ext cx="6324600" cy="528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2904" y="5108271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encoding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5696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4</a:t>
            </a:r>
            <a:r>
              <a:rPr lang="en-US" sz="3600" b="1" smtClean="0">
                <a:solidFill>
                  <a:srgbClr val="FF0000"/>
                </a:solidFill>
                <a:latin typeface="Garamond"/>
                <a:cs typeface="Garamond"/>
              </a:rPr>
              <a:t>- Loom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918" y="2884784"/>
            <a:ext cx="1739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Garamond"/>
                <a:cs typeface="Garamond"/>
              </a:rPr>
              <a:t>The design</a:t>
            </a:r>
          </a:p>
          <a:p>
            <a:pPr algn="ctr"/>
            <a:r>
              <a:rPr lang="en-US" sz="2800" dirty="0" smtClean="0">
                <a:latin typeface="Garamond"/>
                <a:cs typeface="Garamond"/>
              </a:rPr>
              <a:t>is created</a:t>
            </a:r>
          </a:p>
          <a:p>
            <a:pPr algn="ctr"/>
            <a:r>
              <a:rPr lang="en-US" sz="2800" dirty="0">
                <a:latin typeface="Garamond"/>
                <a:cs typeface="Garamond"/>
              </a:rPr>
              <a:t>f</a:t>
            </a:r>
            <a:r>
              <a:rPr lang="en-US" sz="2800" dirty="0" smtClean="0">
                <a:latin typeface="Garamond"/>
                <a:cs typeface="Garamond"/>
              </a:rPr>
              <a:t>rom a </a:t>
            </a:r>
          </a:p>
          <a:p>
            <a:pPr algn="ctr"/>
            <a:r>
              <a:rPr lang="en-US" sz="2800" dirty="0" smtClean="0">
                <a:latin typeface="Garamond"/>
                <a:cs typeface="Garamond"/>
              </a:rPr>
              <a:t>punch card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465" y="2212545"/>
            <a:ext cx="24194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/>
                <a:cs typeface="Garamond"/>
              </a:rPr>
              <a:t>Jacquard loom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2904" y="5108271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encoding</a:t>
            </a:r>
          </a:p>
          <a:p>
            <a:r>
              <a:rPr lang="en-US" sz="2800" dirty="0" smtClean="0">
                <a:latin typeface="Garamond"/>
                <a:cs typeface="Garamond"/>
              </a:rPr>
              <a:t>+ engine</a:t>
            </a:r>
            <a:endParaRPr lang="en-US" sz="2800" dirty="0">
              <a:latin typeface="Garamond"/>
              <a:cs typeface="Garamond"/>
            </a:endParaRPr>
          </a:p>
        </p:txBody>
      </p:sp>
      <p:pic>
        <p:nvPicPr>
          <p:cNvPr id="2" name="Picture 1" descr="jacquard_l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2" y="1013091"/>
            <a:ext cx="4351283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85206" y="24542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85206" y="24542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sewing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20" y="254000"/>
            <a:ext cx="5321300" cy="635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Sewing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564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793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800000"/>
                </a:solidFill>
                <a:latin typeface="Garamond"/>
                <a:cs typeface="Garamond"/>
              </a:rPr>
              <a:t>Energy Resource</a:t>
            </a:r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/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4715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Fuel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Wood, coal, oil, gasoline, methane, propane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Source of energy (examples)</a:t>
            </a:r>
          </a:p>
          <a:p>
            <a:r>
              <a:rPr lang="en-US" i="1" dirty="0" smtClean="0">
                <a:solidFill>
                  <a:srgbClr val="000090"/>
                </a:solidFill>
                <a:latin typeface="Garamond"/>
                <a:cs typeface="Garamond"/>
              </a:rPr>
              <a:t>Carbon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               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</a:rPr>
              <a:t>C+O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®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CO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+33.94 kJ/g (of C)</a:t>
            </a:r>
          </a:p>
          <a:p>
            <a:r>
              <a:rPr lang="en-US" i="1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Methane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    </a:t>
            </a:r>
            <a:r>
              <a:rPr lang="en-US" sz="4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 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CH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4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+2O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®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CO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+2H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O +55.50 kJ/g</a:t>
            </a:r>
          </a:p>
          <a:p>
            <a:r>
              <a:rPr lang="en-US" i="1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Glucose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 </a:t>
            </a:r>
            <a:r>
              <a:rPr lang="en-US" sz="4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C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6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H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12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O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6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+6O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®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 6CO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+6H</a:t>
            </a:r>
            <a:r>
              <a:rPr lang="en-US" sz="2800" baseline="-250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latin typeface="Garamond"/>
                <a:cs typeface="Garamond"/>
                <a:sym typeface="Wingdings"/>
              </a:rPr>
              <a:t>O +16 kJ/g</a:t>
            </a:r>
            <a:endParaRPr lang="en-US" sz="2800" dirty="0">
              <a:solidFill>
                <a:srgbClr val="00009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3270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Fuel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Nuclear Energy (fission)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Uranium  or Plutonium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baseline="30000" dirty="0" smtClean="0">
                <a:solidFill>
                  <a:srgbClr val="000090"/>
                </a:solidFill>
                <a:latin typeface="Garamond"/>
                <a:cs typeface="Garamond"/>
              </a:rPr>
              <a:t>235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U or </a:t>
            </a:r>
            <a:r>
              <a:rPr lang="en-US" baseline="30000" dirty="0" smtClean="0">
                <a:solidFill>
                  <a:srgbClr val="000090"/>
                </a:solidFill>
                <a:latin typeface="Garamond"/>
                <a:cs typeface="Garamond"/>
              </a:rPr>
              <a:t>239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Pu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i="1" dirty="0" smtClean="0">
                <a:latin typeface="Garamond"/>
                <a:cs typeface="Garamond"/>
              </a:rPr>
              <a:t> fission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i="1" dirty="0" smtClean="0">
                <a:latin typeface="Garamond"/>
                <a:cs typeface="Garamond"/>
              </a:rPr>
              <a:t>fast neutrons</a:t>
            </a:r>
            <a:r>
              <a:rPr lang="en-US" dirty="0">
                <a:latin typeface="Garamond"/>
                <a:cs typeface="Garamond"/>
              </a:rPr>
              <a:t> 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i="1" dirty="0" smtClean="0">
                <a:latin typeface="Garamond"/>
                <a:cs typeface="Garamond"/>
              </a:rPr>
              <a:t>moderator</a:t>
            </a:r>
            <a:r>
              <a:rPr lang="en-US" dirty="0" smtClean="0">
                <a:latin typeface="Garamond"/>
                <a:cs typeface="Garamond"/>
              </a:rPr>
              <a:t> (water, carbon)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i="1" dirty="0" smtClean="0">
                <a:latin typeface="Garamond"/>
                <a:cs typeface="Garamond"/>
              </a:rPr>
              <a:t>thermal neutrons</a:t>
            </a:r>
          </a:p>
          <a:p>
            <a:pPr marL="0" indent="0">
              <a:buNone/>
            </a:pP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i="1" dirty="0" smtClean="0">
                <a:latin typeface="Garamond"/>
                <a:cs typeface="Garamond"/>
              </a:rPr>
              <a:t>fission</a:t>
            </a:r>
            <a:r>
              <a:rPr lang="en-US" dirty="0" smtClean="0">
                <a:latin typeface="Garamond"/>
                <a:cs typeface="Garamond"/>
              </a:rPr>
              <a:t> (chain reaction)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i="1" dirty="0" smtClean="0">
                <a:latin typeface="Garamond"/>
                <a:cs typeface="Garamond"/>
              </a:rPr>
              <a:t>control bars</a:t>
            </a:r>
            <a:r>
              <a:rPr lang="en-US" dirty="0" smtClean="0">
                <a:latin typeface="Garamond"/>
                <a:cs typeface="Garamond"/>
              </a:rPr>
              <a:t>  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Outcome:  </a:t>
            </a:r>
            <a:r>
              <a:rPr lang="en-US" b="1" dirty="0" smtClean="0">
                <a:solidFill>
                  <a:srgbClr val="000090"/>
                </a:solidFill>
                <a:latin typeface="Garamond"/>
                <a:cs typeface="Garamond"/>
              </a:rPr>
              <a:t>heat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to boil water (high pressure steam machine)</a:t>
            </a: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0472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Fuel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student-pw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785780"/>
            <a:ext cx="7937500" cy="4102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17669" y="4479726"/>
            <a:ext cx="854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Garamond"/>
                <a:cs typeface="Garamond"/>
              </a:rPr>
              <a:t>Q</a:t>
            </a:r>
            <a:r>
              <a:rPr lang="en-US" sz="3200" baseline="-25000" dirty="0" err="1" smtClean="0">
                <a:latin typeface="Garamond"/>
                <a:cs typeface="Garamond"/>
              </a:rPr>
              <a:t>out</a:t>
            </a:r>
            <a:endParaRPr lang="en-US" sz="3200" baseline="-25000" dirty="0">
              <a:latin typeface="Garamond"/>
              <a:cs typeface="Garamon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05889" y="4832501"/>
            <a:ext cx="541225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666" y="4047350"/>
            <a:ext cx="7033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Q</a:t>
            </a:r>
            <a:r>
              <a:rPr lang="en-US" sz="3200" baseline="-25000" dirty="0" smtClean="0">
                <a:latin typeface="Garamond"/>
                <a:cs typeface="Garamond"/>
              </a:rPr>
              <a:t>in</a:t>
            </a:r>
            <a:endParaRPr lang="en-US" sz="3200" baseline="-25000" dirty="0">
              <a:latin typeface="Garamond"/>
              <a:cs typeface="Garamon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703" y="4364012"/>
            <a:ext cx="5412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90475" y="1785780"/>
            <a:ext cx="9028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Garamond"/>
                <a:cs typeface="Garamond"/>
              </a:rPr>
              <a:t>W</a:t>
            </a:r>
            <a:r>
              <a:rPr lang="en-US" sz="3200" baseline="-25000" dirty="0" err="1" smtClean="0">
                <a:latin typeface="Garamond"/>
                <a:cs typeface="Garamond"/>
              </a:rPr>
              <a:t>out</a:t>
            </a:r>
            <a:endParaRPr lang="en-US" sz="3200" baseline="-25000" dirty="0">
              <a:latin typeface="Garamond"/>
              <a:cs typeface="Garamond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49250" y="2229556"/>
            <a:ext cx="541225" cy="437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6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1- Thermal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Stott_Park_Bobbin_Mill_Steam_En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" y="1358288"/>
            <a:ext cx="7608746" cy="50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7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Other sources of energy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Wind, Dam, Tidal waves: </a:t>
            </a:r>
            <a:r>
              <a:rPr lang="en-US" i="1" dirty="0" smtClean="0">
                <a:latin typeface="Garamond"/>
                <a:cs typeface="Garamond"/>
              </a:rPr>
              <a:t>solar energy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Solar panels (boilers or solar cells): </a:t>
            </a:r>
            <a:r>
              <a:rPr lang="en-US" i="1" dirty="0" smtClean="0">
                <a:latin typeface="Garamond"/>
                <a:cs typeface="Garamond"/>
              </a:rPr>
              <a:t>solar energy</a:t>
            </a:r>
            <a:r>
              <a:rPr lang="en-US" dirty="0" smtClean="0">
                <a:latin typeface="Garamond"/>
                <a:cs typeface="Garamond"/>
              </a:rPr>
              <a:t> 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Geothermal heat: </a:t>
            </a:r>
            <a:r>
              <a:rPr lang="en-US" i="1" dirty="0" smtClean="0">
                <a:latin typeface="Garamond"/>
                <a:cs typeface="Garamond"/>
              </a:rPr>
              <a:t>radioactivity at the core of the Earth</a:t>
            </a:r>
            <a:r>
              <a:rPr lang="en-US" dirty="0" smtClean="0">
                <a:latin typeface="Garamond"/>
                <a:cs typeface="Garamond"/>
              </a:rPr>
              <a:t>. Natural radioactivity </a:t>
            </a:r>
            <a:r>
              <a:rPr lang="en-US" baseline="30000" dirty="0" smtClean="0">
                <a:latin typeface="Garamond"/>
                <a:cs typeface="Garamond"/>
              </a:rPr>
              <a:t>40</a:t>
            </a:r>
            <a:r>
              <a:rPr lang="en-US" dirty="0" smtClean="0">
                <a:latin typeface="Garamond"/>
                <a:cs typeface="Garamond"/>
              </a:rPr>
              <a:t>K</a:t>
            </a: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7074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6- Waste, Heat Production, Entropy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As a result, any way to produce power results in heat production that cannot be recycled.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Garamond"/>
                <a:cs typeface="Garamond"/>
              </a:rPr>
              <a:t>=&gt; entropy production</a:t>
            </a:r>
          </a:p>
          <a:p>
            <a:pPr algn="ctr"/>
            <a:endParaRPr lang="en-US" b="1" dirty="0">
              <a:solidFill>
                <a:srgbClr val="000090"/>
              </a:solidFill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Any information producing system creates an entropy. 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6501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7931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800000"/>
                </a:solidFill>
                <a:latin typeface="Garamond"/>
                <a:cs typeface="Garamond"/>
              </a:rPr>
              <a:t>Entropy: Who Pays for it ?</a:t>
            </a:r>
            <a: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  <a:t/>
            </a:r>
            <a:br>
              <a:rPr lang="en-US" sz="4800" dirty="0" smtClean="0">
                <a:solidFill>
                  <a:srgbClr val="800000"/>
                </a:solidFill>
                <a:latin typeface="Garamond"/>
                <a:cs typeface="Garamond"/>
              </a:rPr>
            </a:br>
            <a:endParaRPr lang="en-US" sz="48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6528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Solar Radiation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114778"/>
            <a:ext cx="8229600" cy="5644444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Living systems are also using engine, power, information production and produce entropy, rejected in the atmosphere.</a:t>
            </a:r>
          </a:p>
          <a:p>
            <a:r>
              <a:rPr lang="en-US" dirty="0" smtClean="0">
                <a:latin typeface="Garamond"/>
                <a:cs typeface="Garamond"/>
              </a:rPr>
              <a:t>Living systems</a:t>
            </a:r>
          </a:p>
          <a:p>
            <a:pPr lvl="1"/>
            <a:r>
              <a:rPr lang="en-US" sz="3200" dirty="0" smtClean="0">
                <a:latin typeface="Garamond"/>
                <a:cs typeface="Garamond"/>
              </a:rPr>
              <a:t>in the cell ATP </a:t>
            </a:r>
            <a:r>
              <a:rPr lang="en-US" sz="3200" dirty="0" smtClean="0">
                <a:latin typeface="Symbol" charset="2"/>
                <a:cs typeface="Symbol" charset="2"/>
              </a:rPr>
              <a:t>®</a:t>
            </a:r>
            <a:r>
              <a:rPr lang="en-US" sz="3200" dirty="0" smtClean="0">
                <a:latin typeface="Garamond"/>
                <a:cs typeface="Garamond"/>
              </a:rPr>
              <a:t> ADP (fuel)</a:t>
            </a:r>
          </a:p>
          <a:p>
            <a:pPr lvl="1"/>
            <a:r>
              <a:rPr lang="en-US" sz="3200" dirty="0" smtClean="0">
                <a:latin typeface="Garamond"/>
                <a:cs typeface="Garamond"/>
              </a:rPr>
              <a:t>From sugars to ATP (Krebs cycle)</a:t>
            </a:r>
          </a:p>
          <a:p>
            <a:pPr lvl="1"/>
            <a:r>
              <a:rPr lang="en-US" sz="3200" dirty="0" smtClean="0">
                <a:latin typeface="Garamond"/>
                <a:cs typeface="Garamond"/>
              </a:rPr>
              <a:t>From food to sugars (feeding, digestion)</a:t>
            </a:r>
          </a:p>
          <a:p>
            <a:pPr lvl="1"/>
            <a:r>
              <a:rPr lang="en-US" sz="3200" dirty="0" smtClean="0">
                <a:latin typeface="Garamond"/>
                <a:cs typeface="Garamond"/>
              </a:rPr>
              <a:t>Meat eaters </a:t>
            </a:r>
            <a:r>
              <a:rPr lang="en-US" sz="3200" dirty="0" smtClean="0">
                <a:latin typeface="Symbol" charset="2"/>
                <a:cs typeface="Symbol" charset="2"/>
              </a:rPr>
              <a:t>®</a:t>
            </a:r>
            <a:r>
              <a:rPr lang="en-US" sz="3200" dirty="0" smtClean="0">
                <a:latin typeface="Garamond"/>
                <a:cs typeface="Garamond"/>
              </a:rPr>
              <a:t> grass eaters </a:t>
            </a:r>
            <a:r>
              <a:rPr lang="en-US" sz="3200" dirty="0" smtClean="0">
                <a:latin typeface="Symbol" charset="2"/>
                <a:cs typeface="Symbol" charset="2"/>
              </a:rPr>
              <a:t>®</a:t>
            </a:r>
            <a:r>
              <a:rPr lang="en-US" sz="3200" dirty="0" smtClean="0">
                <a:latin typeface="Garamond"/>
                <a:cs typeface="Garamond"/>
              </a:rPr>
              <a:t> plants photosynthesis</a:t>
            </a:r>
          </a:p>
          <a:p>
            <a:pPr lvl="1"/>
            <a:r>
              <a:rPr lang="en-US" sz="3200" dirty="0" smtClean="0">
                <a:latin typeface="Garamond"/>
                <a:cs typeface="Garamond"/>
              </a:rPr>
              <a:t>UV radiation</a:t>
            </a:r>
            <a:r>
              <a:rPr lang="en-US" sz="3200" dirty="0" smtClean="0">
                <a:latin typeface="Symbol" charset="2"/>
                <a:cs typeface="Symbol" charset="2"/>
              </a:rPr>
              <a:t> ® </a:t>
            </a:r>
            <a:r>
              <a:rPr lang="en-US" sz="3200" b="1" dirty="0" smtClean="0">
                <a:latin typeface="Garamond"/>
                <a:cs typeface="Garamond"/>
              </a:rPr>
              <a:t>photosynthesis</a:t>
            </a:r>
          </a:p>
          <a:p>
            <a:pPr lvl="1"/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478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777" y="1072444"/>
            <a:ext cx="8966200" cy="57008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Solar Radiation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sun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608667"/>
            <a:ext cx="2743200" cy="2743200"/>
          </a:xfrm>
          <a:prstGeom prst="rect">
            <a:avLst/>
          </a:prstGeom>
        </p:spPr>
      </p:pic>
      <p:pic>
        <p:nvPicPr>
          <p:cNvPr id="7" name="earth-photo.jpg" descr="/Users/jeanbel/Teaching/PhysicsGrad/Fall15/PPT/Fig/earth-photo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78" y="3739444"/>
            <a:ext cx="2743200" cy="2743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72000" y="3273778"/>
            <a:ext cx="2108200" cy="1374422"/>
            <a:chOff x="4572000" y="3273778"/>
            <a:chExt cx="2108200" cy="1374422"/>
          </a:xfrm>
        </p:grpSpPr>
        <p:cxnSp>
          <p:nvCxnSpPr>
            <p:cNvPr id="10" name="Curved Connector 9"/>
            <p:cNvCxnSpPr/>
            <p:nvPr/>
          </p:nvCxnSpPr>
          <p:spPr>
            <a:xfrm rot="10800000" flipV="1">
              <a:off x="4572000" y="3273778"/>
              <a:ext cx="1651000" cy="917222"/>
            </a:xfrm>
            <a:prstGeom prst="curvedConnector3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0800000" flipV="1">
              <a:off x="4724400" y="3426178"/>
              <a:ext cx="1651000" cy="917222"/>
            </a:xfrm>
            <a:prstGeom prst="curvedConnector3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 rot="10800000" flipV="1">
              <a:off x="4876800" y="3578578"/>
              <a:ext cx="1651000" cy="917222"/>
            </a:xfrm>
            <a:prstGeom prst="curvedConnector3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rot="10800000" flipV="1">
              <a:off x="5029200" y="3730978"/>
              <a:ext cx="1651000" cy="917222"/>
            </a:xfrm>
            <a:prstGeom prst="curvedConnector3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5105089">
            <a:off x="1148798" y="2555552"/>
            <a:ext cx="2108200" cy="1374422"/>
            <a:chOff x="4572000" y="3273778"/>
            <a:chExt cx="2108200" cy="1374422"/>
          </a:xfrm>
        </p:grpSpPr>
        <p:cxnSp>
          <p:nvCxnSpPr>
            <p:cNvPr id="17" name="Curved Connector 16"/>
            <p:cNvCxnSpPr/>
            <p:nvPr/>
          </p:nvCxnSpPr>
          <p:spPr>
            <a:xfrm rot="10800000" flipV="1">
              <a:off x="4572000" y="3273778"/>
              <a:ext cx="1651000" cy="917222"/>
            </a:xfrm>
            <a:prstGeom prst="curvedConnector3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0800000" flipV="1">
              <a:off x="4724400" y="3426178"/>
              <a:ext cx="1651000" cy="917222"/>
            </a:xfrm>
            <a:prstGeom prst="curvedConnector3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 rot="10800000" flipV="1">
              <a:off x="4876800" y="3578578"/>
              <a:ext cx="1651000" cy="917222"/>
            </a:xfrm>
            <a:prstGeom prst="curvedConnector3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10800000" flipV="1">
              <a:off x="5029200" y="3730978"/>
              <a:ext cx="1651000" cy="917222"/>
            </a:xfrm>
            <a:prstGeom prst="curvedConnector3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876799" y="2981390"/>
            <a:ext cx="761747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ramond"/>
                <a:cs typeface="Garamond"/>
              </a:rPr>
              <a:t>UV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2380" y="2298555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aramond"/>
                <a:cs typeface="Garamond"/>
              </a:rPr>
              <a:t>IR</a:t>
            </a:r>
            <a:endParaRPr lang="en-US" sz="3200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0053" y="1458394"/>
            <a:ext cx="3070748" cy="5232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/>
                <a:cs typeface="Garamond"/>
              </a:rPr>
              <a:t>Black-body radiation</a:t>
            </a:r>
            <a:endParaRPr lang="en-US" sz="28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136444" y="1981614"/>
            <a:ext cx="1238956" cy="646736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67667" y="1981614"/>
            <a:ext cx="489654" cy="175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46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871"/>
            <a:ext cx="8229600" cy="5201351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Black-Body Radiation</a:t>
            </a:r>
          </a:p>
          <a:p>
            <a:r>
              <a:rPr lang="en-US" dirty="0" smtClean="0">
                <a:latin typeface="Garamond"/>
                <a:cs typeface="Garamond"/>
              </a:rPr>
              <a:t>Wien’s Law for energy density u=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Garamond"/>
                <a:cs typeface="Garamond"/>
              </a:rPr>
              <a:t> T</a:t>
            </a:r>
            <a:r>
              <a:rPr lang="en-US" baseline="30000" dirty="0" smtClean="0">
                <a:latin typeface="Garamond"/>
                <a:cs typeface="Garamond"/>
              </a:rPr>
              <a:t>4</a:t>
            </a:r>
          </a:p>
          <a:p>
            <a:r>
              <a:rPr lang="en-US" dirty="0" smtClean="0">
                <a:latin typeface="Garamond"/>
                <a:cs typeface="Garamond"/>
              </a:rPr>
              <a:t>Entropy density s, satisfies ∂s/∂u=1/T. This gives</a:t>
            </a:r>
          </a:p>
          <a:p>
            <a:pPr algn="ctr"/>
            <a:r>
              <a:rPr lang="en-US" sz="4400" dirty="0" smtClean="0">
                <a:latin typeface="Garamond"/>
                <a:cs typeface="Garamond"/>
              </a:rPr>
              <a:t>S=4/3 </a:t>
            </a:r>
            <a:r>
              <a:rPr lang="en-US" sz="4400" dirty="0" smtClean="0">
                <a:latin typeface="Symbol" charset="2"/>
                <a:cs typeface="Symbol" charset="2"/>
              </a:rPr>
              <a:t>s</a:t>
            </a:r>
            <a:r>
              <a:rPr lang="en-US" sz="4400" dirty="0" smtClean="0">
                <a:latin typeface="Garamond"/>
                <a:cs typeface="Garamond"/>
              </a:rPr>
              <a:t>T</a:t>
            </a:r>
            <a:r>
              <a:rPr lang="en-US" sz="4400" baseline="30000" dirty="0" smtClean="0">
                <a:latin typeface="Garamond"/>
                <a:cs typeface="Garamond"/>
              </a:rPr>
              <a:t>3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If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Garamond"/>
                <a:cs typeface="Garamond"/>
              </a:rPr>
              <a:t> denotes the flux of photon (arriving or emitted)  the power is P=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Garamond"/>
                <a:cs typeface="Garamond"/>
              </a:rPr>
              <a:t>u.</a:t>
            </a: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algn="ctr"/>
            <a:r>
              <a:rPr lang="en-US" sz="3600" dirty="0" smtClean="0">
                <a:solidFill>
                  <a:srgbClr val="000090"/>
                </a:solidFill>
                <a:latin typeface="Garamond"/>
                <a:cs typeface="Garamond"/>
              </a:rPr>
              <a:t>Energy conservation  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P</a:t>
            </a:r>
            <a:r>
              <a:rPr lang="en-US" baseline="-25000" dirty="0" smtClean="0">
                <a:solidFill>
                  <a:srgbClr val="000090"/>
                </a:solidFill>
                <a:latin typeface="Garamond"/>
                <a:cs typeface="Garamond"/>
              </a:rPr>
              <a:t>in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=P</a:t>
            </a:r>
            <a:r>
              <a:rPr lang="en-US" baseline="-25000" dirty="0" smtClean="0">
                <a:solidFill>
                  <a:srgbClr val="000090"/>
                </a:solidFill>
                <a:latin typeface="Garamond"/>
                <a:cs typeface="Garamond"/>
              </a:rPr>
              <a:t>out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Solar Radiation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9438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556"/>
            <a:ext cx="8229600" cy="4656666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This gives </a:t>
            </a:r>
            <a:endParaRPr lang="en-US" dirty="0">
              <a:latin typeface="Garamond"/>
              <a:cs typeface="Garamond"/>
            </a:endParaRPr>
          </a:p>
          <a:p>
            <a:pPr algn="ctr"/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baseline="-25000" dirty="0" smtClean="0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=</a:t>
            </a:r>
            <a:r>
              <a:rPr lang="en-US" dirty="0" err="1" smtClean="0">
                <a:latin typeface="Garamond"/>
                <a:cs typeface="Garamond"/>
              </a:rPr>
              <a:t>u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/</a:t>
            </a:r>
            <a:r>
              <a:rPr lang="en-US" dirty="0" err="1" smtClean="0">
                <a:latin typeface="Garamond"/>
                <a:cs typeface="Garamond"/>
              </a:rPr>
              <a:t>u</a:t>
            </a:r>
            <a:r>
              <a:rPr lang="en-US" baseline="-25000" dirty="0" err="1" smtClean="0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=(T</a:t>
            </a:r>
            <a:r>
              <a:rPr lang="en-US" baseline="-25000" dirty="0" smtClean="0">
                <a:latin typeface="Garamond"/>
                <a:cs typeface="Garamond"/>
              </a:rPr>
              <a:t>E</a:t>
            </a:r>
            <a:r>
              <a:rPr lang="en-US" dirty="0" smtClean="0">
                <a:latin typeface="Garamond"/>
                <a:cs typeface="Garamond"/>
              </a:rPr>
              <a:t>/T</a:t>
            </a:r>
            <a:r>
              <a:rPr lang="en-US" baseline="-25000" dirty="0" smtClean="0">
                <a:latin typeface="Garamond"/>
                <a:cs typeface="Garamond"/>
              </a:rPr>
              <a:t>S</a:t>
            </a:r>
            <a:r>
              <a:rPr lang="en-US" dirty="0" smtClean="0">
                <a:latin typeface="Garamond"/>
                <a:cs typeface="Garamond"/>
              </a:rPr>
              <a:t>)</a:t>
            </a:r>
            <a:r>
              <a:rPr lang="en-US" baseline="30000" dirty="0" smtClean="0">
                <a:latin typeface="Garamond"/>
                <a:cs typeface="Garamond"/>
              </a:rPr>
              <a:t>4</a:t>
            </a:r>
          </a:p>
          <a:p>
            <a:r>
              <a:rPr lang="en-US" dirty="0" smtClean="0">
                <a:latin typeface="Garamond"/>
                <a:cs typeface="Garamond"/>
              </a:rPr>
              <a:t>Therefore the ratio of the entropy production rates is </a:t>
            </a:r>
            <a:endParaRPr lang="en-US" dirty="0">
              <a:latin typeface="Garamond"/>
              <a:cs typeface="Garamond"/>
            </a:endParaRPr>
          </a:p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>
                <a:latin typeface="Garamond"/>
                <a:cs typeface="Garamond"/>
              </a:rPr>
              <a:t>in</a:t>
            </a:r>
            <a:r>
              <a:rPr lang="en-US" dirty="0" err="1" smtClean="0">
                <a:latin typeface="Garamond"/>
                <a:cs typeface="Garamond"/>
              </a:rPr>
              <a:t>s</a:t>
            </a:r>
            <a:r>
              <a:rPr lang="en-US" baseline="-25000" dirty="0" err="1" smtClean="0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err="1" smtClean="0">
                <a:latin typeface="Garamond"/>
                <a:cs typeface="Garamond"/>
              </a:rPr>
              <a:t>s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=</a:t>
            </a:r>
            <a:r>
              <a:rPr lang="en-US" dirty="0" err="1">
                <a:latin typeface="Garamond"/>
                <a:cs typeface="Garamond"/>
              </a:rPr>
              <a:t>u</a:t>
            </a:r>
            <a:r>
              <a:rPr lang="en-US" baseline="-25000" dirty="0" err="1">
                <a:latin typeface="Garamond"/>
                <a:cs typeface="Garamond"/>
              </a:rPr>
              <a:t>out</a:t>
            </a:r>
            <a:r>
              <a:rPr lang="en-US" dirty="0">
                <a:latin typeface="Garamond"/>
                <a:cs typeface="Garamond"/>
              </a:rPr>
              <a:t>/</a:t>
            </a:r>
            <a:r>
              <a:rPr lang="en-US" dirty="0" err="1">
                <a:latin typeface="Garamond"/>
                <a:cs typeface="Garamond"/>
              </a:rPr>
              <a:t>u</a:t>
            </a:r>
            <a:r>
              <a:rPr lang="en-US" baseline="-25000" dirty="0" err="1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=T</a:t>
            </a:r>
            <a:r>
              <a:rPr lang="en-US" baseline="-25000" dirty="0" smtClean="0">
                <a:latin typeface="Garamond"/>
                <a:cs typeface="Garamond"/>
              </a:rPr>
              <a:t>S</a:t>
            </a:r>
            <a:r>
              <a:rPr lang="en-US" dirty="0" smtClean="0">
                <a:latin typeface="Garamond"/>
                <a:cs typeface="Garamond"/>
              </a:rPr>
              <a:t>/T</a:t>
            </a:r>
            <a:r>
              <a:rPr lang="en-US" baseline="-25000" dirty="0" smtClean="0">
                <a:latin typeface="Garamond"/>
                <a:cs typeface="Garamond"/>
              </a:rPr>
              <a:t>E</a:t>
            </a:r>
            <a:r>
              <a:rPr lang="en-US" dirty="0" smtClean="0">
                <a:latin typeface="Garamond"/>
                <a:cs typeface="Garamond"/>
              </a:rPr>
              <a:t>≈20</a:t>
            </a:r>
            <a:endParaRPr lang="en-US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The incoming UV radiation becomes outgoing IR radiations and the latest are producing the excess of entropy production rate</a:t>
            </a:r>
            <a:endParaRPr lang="en-US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Garamond"/>
                <a:cs typeface="Garamond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Solar Radiation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9676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ner.jpg" descr="/Users/jeanbel/Teaching/PhysicsGrad/Fall15/PPT/Fig/banner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" y="1561816"/>
            <a:ext cx="9172411" cy="1280160"/>
          </a:xfrm>
          <a:prstGeom prst="rect">
            <a:avLst/>
          </a:prstGeom>
        </p:spPr>
      </p:pic>
      <p:pic>
        <p:nvPicPr>
          <p:cNvPr id="5" name="logo-gatech.gif" descr="/Users/jeanbel/Teaching/PhysicsGrad/Fall15/PPT/Fig/logo-gatech.gif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6" y="3342922"/>
            <a:ext cx="425136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7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1- Thermal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Denis </a:t>
            </a:r>
            <a:r>
              <a:rPr lang="en-US" sz="3600" dirty="0" err="1" smtClean="0">
                <a:latin typeface="Garamond"/>
                <a:cs typeface="Garamond"/>
              </a:rPr>
              <a:t>Papin</a:t>
            </a:r>
            <a:r>
              <a:rPr lang="en-US" sz="3600" dirty="0" smtClean="0">
                <a:latin typeface="Garamond"/>
                <a:cs typeface="Garamond"/>
              </a:rPr>
              <a:t> (1647-1712</a:t>
            </a:r>
            <a:r>
              <a:rPr lang="en-US" sz="3600" i="1" dirty="0" smtClean="0">
                <a:latin typeface="Garamond"/>
                <a:cs typeface="Garamond"/>
              </a:rPr>
              <a:t>) </a:t>
            </a:r>
            <a:r>
              <a:rPr lang="en-US" sz="3600" i="1" dirty="0">
                <a:latin typeface="Garamond"/>
                <a:cs typeface="Garamond"/>
              </a:rPr>
              <a:t>pioneering invention of the steam digester, the forerunner of the steam engine, </a:t>
            </a:r>
            <a:r>
              <a:rPr lang="en-US" sz="3600" i="1" dirty="0" smtClean="0">
                <a:latin typeface="Garamond"/>
                <a:cs typeface="Garamond"/>
              </a:rPr>
              <a:t>the piston and </a:t>
            </a:r>
            <a:r>
              <a:rPr lang="en-US" sz="3600" i="1" dirty="0">
                <a:latin typeface="Garamond"/>
                <a:cs typeface="Garamond"/>
              </a:rPr>
              <a:t>of the pressure </a:t>
            </a:r>
            <a:r>
              <a:rPr lang="en-US" sz="3600" i="1" dirty="0" smtClean="0">
                <a:latin typeface="Garamond"/>
                <a:cs typeface="Garamond"/>
              </a:rPr>
              <a:t>cooker</a:t>
            </a:r>
          </a:p>
          <a:p>
            <a:endParaRPr lang="en-US" sz="3600" i="1" dirty="0" smtClean="0">
              <a:latin typeface="Garamond"/>
              <a:cs typeface="Garamond"/>
            </a:endParaRPr>
          </a:p>
          <a:p>
            <a:r>
              <a:rPr lang="en-US" sz="3600" dirty="0" smtClean="0">
                <a:latin typeface="Garamond"/>
                <a:cs typeface="Garamond"/>
              </a:rPr>
              <a:t>Thomas </a:t>
            </a:r>
            <a:r>
              <a:rPr lang="en-US" sz="3600" dirty="0" err="1" smtClean="0">
                <a:latin typeface="Garamond"/>
                <a:cs typeface="Garamond"/>
              </a:rPr>
              <a:t>Savery</a:t>
            </a:r>
            <a:r>
              <a:rPr lang="en-US" sz="3600" dirty="0" smtClean="0">
                <a:latin typeface="Garamond"/>
                <a:cs typeface="Garamond"/>
              </a:rPr>
              <a:t> (1650</a:t>
            </a:r>
            <a:r>
              <a:rPr lang="en-US" sz="3600" dirty="0">
                <a:latin typeface="Garamond"/>
                <a:cs typeface="Garamond"/>
              </a:rPr>
              <a:t>–1715</a:t>
            </a:r>
            <a:r>
              <a:rPr lang="en-US" sz="3600" dirty="0" smtClean="0">
                <a:latin typeface="Garamond"/>
                <a:cs typeface="Garamond"/>
              </a:rPr>
              <a:t>), </a:t>
            </a:r>
            <a:r>
              <a:rPr lang="en-US" sz="3600" i="1" dirty="0" smtClean="0">
                <a:latin typeface="Garamond"/>
                <a:cs typeface="Garamond"/>
              </a:rPr>
              <a:t>steam pump, for firefighters (1698)</a:t>
            </a:r>
          </a:p>
          <a:p>
            <a:endParaRPr lang="en-US" sz="3600" dirty="0" smtClean="0">
              <a:latin typeface="Garamond"/>
              <a:cs typeface="Garamond"/>
            </a:endParaRPr>
          </a:p>
          <a:p>
            <a:r>
              <a:rPr lang="en-US" sz="3600" dirty="0" smtClean="0">
                <a:latin typeface="Garamond"/>
                <a:cs typeface="Garamond"/>
              </a:rPr>
              <a:t>Thomas </a:t>
            </a:r>
            <a:r>
              <a:rPr lang="en-US" sz="3600" dirty="0" err="1" smtClean="0">
                <a:latin typeface="Garamond"/>
                <a:cs typeface="Garamond"/>
              </a:rPr>
              <a:t>Newcomen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dirty="0" smtClean="0">
                <a:latin typeface="Garamond"/>
                <a:cs typeface="Garamond"/>
              </a:rPr>
              <a:t>1664–1729),</a:t>
            </a:r>
            <a:r>
              <a:rPr lang="en-US" sz="3600" i="1" dirty="0" smtClean="0">
                <a:latin typeface="Garamond"/>
                <a:cs typeface="Garamond"/>
              </a:rPr>
              <a:t> </a:t>
            </a:r>
            <a:r>
              <a:rPr lang="en-US" sz="3600" i="1" dirty="0">
                <a:latin typeface="Garamond"/>
                <a:cs typeface="Garamond"/>
              </a:rPr>
              <a:t>first practical steam engine for pumping </a:t>
            </a:r>
            <a:r>
              <a:rPr lang="en-US" sz="3600" i="1" dirty="0" smtClean="0">
                <a:latin typeface="Garamond"/>
                <a:cs typeface="Garamond"/>
              </a:rPr>
              <a:t>water in mines</a:t>
            </a:r>
          </a:p>
          <a:p>
            <a:endParaRPr lang="en-US" sz="3600" dirty="0">
              <a:latin typeface="Garamond"/>
              <a:cs typeface="Garamond"/>
            </a:endParaRPr>
          </a:p>
          <a:p>
            <a:r>
              <a:rPr lang="en-US" sz="3600" dirty="0" smtClean="0">
                <a:latin typeface="Garamond"/>
                <a:cs typeface="Garamond"/>
              </a:rPr>
              <a:t>James Watt (1736-1819) </a:t>
            </a:r>
            <a:r>
              <a:rPr lang="en-US" sz="3600" i="1" dirty="0" smtClean="0">
                <a:latin typeface="Garamond"/>
                <a:cs typeface="Garamond"/>
              </a:rPr>
              <a:t>a </a:t>
            </a:r>
            <a:r>
              <a:rPr lang="en-US" sz="3600" i="1" dirty="0">
                <a:latin typeface="Garamond"/>
                <a:cs typeface="Garamond"/>
              </a:rPr>
              <a:t>steam engine that produced continuous rotary </a:t>
            </a:r>
            <a:r>
              <a:rPr lang="en-US" sz="3600" i="1" dirty="0" smtClean="0">
                <a:latin typeface="Garamond"/>
                <a:cs typeface="Garamond"/>
              </a:rPr>
              <a:t>motion (1781)</a:t>
            </a: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2667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1- Thermal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pic>
        <p:nvPicPr>
          <p:cNvPr id="5" name="Picture 4" descr="NewcomenEngine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97076"/>
            <a:ext cx="3683000" cy="532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8400" y="2471227"/>
            <a:ext cx="324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Newcomen</a:t>
            </a:r>
            <a:r>
              <a:rPr lang="en-US" sz="2400" dirty="0">
                <a:latin typeface="Garamond"/>
                <a:cs typeface="Garamond"/>
              </a:rPr>
              <a:t> steam engine.</a:t>
            </a:r>
          </a:p>
        </p:txBody>
      </p:sp>
    </p:spTree>
    <p:extLst>
      <p:ext uri="{BB962C8B-B14F-4D97-AF65-F5344CB8AC3E}">
        <p14:creationId xmlns:p14="http://schemas.microsoft.com/office/powerpoint/2010/main" val="234010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attJames.jpg" descr="/Users/jeanbel/Teaching/PhysicsGrad/Fall15/PPT/Fig/WattJames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89" y="2030187"/>
            <a:ext cx="2915478" cy="3657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1- Thermal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06778" y="790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93" y="2898001"/>
            <a:ext cx="339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Watt 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dirty="0" smtClean="0">
                <a:latin typeface="Garamond"/>
                <a:cs typeface="Garamond"/>
              </a:rPr>
              <a:t>1736 -1819)</a:t>
            </a:r>
            <a:endParaRPr lang="en-US" sz="3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4370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am_engine_in_ac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25500"/>
            <a:ext cx="8001000" cy="5207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1- Thermal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4502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1- Thermal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06778" y="790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carnot.jpg" descr="/Users/jeanbel/Teaching/PhysicsGrad/Fall15/PPT/Fig/carnot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9" y="2032000"/>
            <a:ext cx="2722323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93" y="2898001"/>
            <a:ext cx="3809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Carnot (1796 </a:t>
            </a:r>
            <a:r>
              <a:rPr lang="en-US" sz="3600" dirty="0" smtClean="0">
                <a:latin typeface="Garamond"/>
                <a:cs typeface="Garamond"/>
              </a:rPr>
              <a:t>-1832</a:t>
            </a:r>
            <a:r>
              <a:rPr lang="en-US" sz="36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8853" y="3816654"/>
            <a:ext cx="3235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Reflections on the Motive </a:t>
            </a:r>
          </a:p>
          <a:p>
            <a:pPr algn="ctr"/>
            <a:r>
              <a:rPr lang="en-US" sz="2800" i="1" dirty="0" smtClean="0">
                <a:latin typeface="Garamond"/>
                <a:cs typeface="Garamond"/>
              </a:rPr>
              <a:t>Power of fire </a:t>
            </a:r>
            <a:r>
              <a:rPr lang="en-US" sz="2800" dirty="0" smtClean="0">
                <a:latin typeface="Garamond"/>
                <a:cs typeface="Garamond"/>
              </a:rPr>
              <a:t>(1824)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3630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Garamond"/>
                <a:cs typeface="Garamond"/>
              </a:rPr>
              <a:t>1- Thermal Machine</a:t>
            </a:r>
            <a:endParaRPr lang="en-US" sz="36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050"/>
            <a:ext cx="8229600" cy="5261258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Carnot’s Principle</a:t>
            </a:r>
            <a:r>
              <a:rPr lang="en-US" dirty="0" smtClean="0">
                <a:latin typeface="Garamond"/>
                <a:cs typeface="Garamond"/>
              </a:rPr>
              <a:t>: a steam engine requires a </a:t>
            </a:r>
            <a:r>
              <a:rPr lang="en-US" b="1" dirty="0" smtClean="0">
                <a:latin typeface="Garamond"/>
                <a:cs typeface="Garamond"/>
              </a:rPr>
              <a:t>hot source</a:t>
            </a:r>
            <a:r>
              <a:rPr lang="en-US" dirty="0" smtClean="0">
                <a:latin typeface="Garamond"/>
                <a:cs typeface="Garamond"/>
              </a:rPr>
              <a:t> and a </a:t>
            </a:r>
            <a:r>
              <a:rPr lang="en-US" b="1" dirty="0" smtClean="0">
                <a:latin typeface="Garamond"/>
                <a:cs typeface="Garamond"/>
              </a:rPr>
              <a:t>cold source</a:t>
            </a:r>
          </a:p>
          <a:p>
            <a:r>
              <a:rPr lang="en-US" dirty="0" smtClean="0">
                <a:latin typeface="Garamond"/>
                <a:cs typeface="Garamond"/>
              </a:rPr>
              <a:t>Q</a:t>
            </a:r>
            <a:r>
              <a:rPr lang="en-US" baseline="-25000" dirty="0" smtClean="0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  = heat received by vapor at the hot source, </a:t>
            </a:r>
            <a:r>
              <a:rPr lang="en-US" dirty="0" err="1" smtClean="0">
                <a:latin typeface="Garamond"/>
                <a:cs typeface="Garamond"/>
              </a:rPr>
              <a:t>Q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 = heat lost by the vapor </a:t>
            </a:r>
            <a:r>
              <a:rPr lang="en-US" dirty="0">
                <a:latin typeface="Garamond"/>
                <a:cs typeface="Garamond"/>
              </a:rPr>
              <a:t>a</a:t>
            </a:r>
            <a:r>
              <a:rPr lang="en-US" dirty="0" smtClean="0">
                <a:latin typeface="Garamond"/>
                <a:cs typeface="Garamond"/>
              </a:rPr>
              <a:t>t the cold source, </a:t>
            </a:r>
            <a:r>
              <a:rPr lang="en-US" dirty="0" err="1" smtClean="0">
                <a:latin typeface="Garamond"/>
                <a:cs typeface="Garamond"/>
              </a:rPr>
              <a:t>W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 = mechanical work produced</a:t>
            </a:r>
          </a:p>
          <a:p>
            <a:pPr algn="ctr"/>
            <a:r>
              <a:rPr lang="en-US" dirty="0" smtClean="0">
                <a:latin typeface="Garamond"/>
                <a:cs typeface="Garamond"/>
              </a:rPr>
              <a:t>Q</a:t>
            </a:r>
            <a:r>
              <a:rPr lang="en-US" baseline="-25000" dirty="0" smtClean="0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=</a:t>
            </a:r>
            <a:r>
              <a:rPr lang="en-US" dirty="0" err="1" smtClean="0">
                <a:latin typeface="Garamond"/>
                <a:cs typeface="Garamond"/>
              </a:rPr>
              <a:t>W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err="1" smtClean="0">
                <a:latin typeface="Garamond"/>
                <a:cs typeface="Garamond"/>
              </a:rPr>
              <a:t>+Q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endParaRPr lang="en-US" baseline="-25000" dirty="0" smtClean="0">
              <a:latin typeface="Garamond"/>
              <a:cs typeface="Garamond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Garamond"/>
                <a:cs typeface="Garamond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Garamond"/>
                <a:cs typeface="Garamond"/>
              </a:rPr>
              <a:t>h</a:t>
            </a:r>
            <a:r>
              <a:rPr lang="en-US" dirty="0" err="1" smtClean="0">
                <a:latin typeface="Garamond"/>
                <a:cs typeface="Garamond"/>
              </a:rPr>
              <a:t>,</a:t>
            </a:r>
            <a:r>
              <a:rPr lang="en-US" dirty="0" err="1" smtClean="0">
                <a:solidFill>
                  <a:srgbClr val="0000FF"/>
                </a:solidFill>
                <a:latin typeface="Garamond"/>
                <a:cs typeface="Garamond"/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  <a:latin typeface="Garamond"/>
                <a:cs typeface="Garamond"/>
              </a:rPr>
              <a:t>c</a:t>
            </a:r>
            <a:r>
              <a:rPr lang="en-US" dirty="0" smtClean="0">
                <a:latin typeface="Garamond"/>
                <a:cs typeface="Garamond"/>
              </a:rPr>
              <a:t> = temperature of </a:t>
            </a:r>
            <a:r>
              <a:rPr lang="en-US" i="1" dirty="0" smtClean="0">
                <a:solidFill>
                  <a:srgbClr val="FF0000"/>
                </a:solidFill>
                <a:latin typeface="Garamond"/>
                <a:cs typeface="Garamond"/>
              </a:rPr>
              <a:t>hot</a:t>
            </a:r>
            <a:r>
              <a:rPr lang="en-US" dirty="0" smtClean="0">
                <a:latin typeface="Garamond"/>
                <a:cs typeface="Garamond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latin typeface="Garamond"/>
                <a:cs typeface="Garamond"/>
              </a:rPr>
              <a:t>cold</a:t>
            </a:r>
            <a:r>
              <a:rPr lang="en-US" dirty="0" smtClean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sources, </a:t>
            </a:r>
          </a:p>
          <a:p>
            <a:r>
              <a:rPr lang="en-US" dirty="0" smtClean="0">
                <a:latin typeface="Garamond"/>
                <a:cs typeface="Garamond"/>
              </a:rPr>
              <a:t>Thermal efficiency</a:t>
            </a:r>
          </a:p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= </a:t>
            </a:r>
            <a:r>
              <a:rPr lang="en-US" dirty="0" err="1" smtClean="0">
                <a:latin typeface="Garamond"/>
                <a:cs typeface="Garamond"/>
              </a:rPr>
              <a:t>W</a:t>
            </a:r>
            <a:r>
              <a:rPr lang="en-US" baseline="-25000" dirty="0" err="1" smtClean="0">
                <a:latin typeface="Garamond"/>
                <a:cs typeface="Garamond"/>
              </a:rPr>
              <a:t>out</a:t>
            </a:r>
            <a:r>
              <a:rPr lang="en-US" dirty="0" smtClean="0">
                <a:latin typeface="Garamond"/>
                <a:cs typeface="Garamond"/>
              </a:rPr>
              <a:t>/Q</a:t>
            </a:r>
            <a:r>
              <a:rPr lang="en-US" baseline="-25000" dirty="0" smtClean="0">
                <a:latin typeface="Garamond"/>
                <a:cs typeface="Garamond"/>
              </a:rPr>
              <a:t>in</a:t>
            </a:r>
            <a:r>
              <a:rPr lang="en-US" dirty="0" smtClean="0">
                <a:latin typeface="Garamond"/>
                <a:cs typeface="Garamond"/>
              </a:rPr>
              <a:t>≤ 1-T</a:t>
            </a:r>
            <a:r>
              <a:rPr lang="en-US" baseline="-25000" dirty="0" smtClean="0">
                <a:latin typeface="Garamond"/>
                <a:cs typeface="Garamond"/>
              </a:rPr>
              <a:t>h</a:t>
            </a:r>
            <a:r>
              <a:rPr lang="en-US" dirty="0" smtClean="0">
                <a:latin typeface="Garamond"/>
                <a:cs typeface="Garamond"/>
              </a:rPr>
              <a:t>/</a:t>
            </a:r>
            <a:r>
              <a:rPr lang="en-US" dirty="0" err="1" smtClean="0">
                <a:latin typeface="Garamond"/>
                <a:cs typeface="Garamond"/>
              </a:rPr>
              <a:t>T</a:t>
            </a:r>
            <a:r>
              <a:rPr lang="en-US" baseline="-25000" dirty="0" err="1" smtClean="0">
                <a:latin typeface="Garamond"/>
                <a:cs typeface="Garamond"/>
              </a:rPr>
              <a:t>c</a:t>
            </a:r>
            <a:endParaRPr lang="en-US" baseline="-25000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6756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835</Words>
  <Application>Microsoft Macintosh PowerPoint</Application>
  <PresentationFormat>On-screen Show (4:3)</PresentationFormat>
  <Paragraphs>152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Producing Information  </vt:lpstr>
      <vt:lpstr>Movement &amp; Power  </vt:lpstr>
      <vt:lpstr>1- Thermal Machine</vt:lpstr>
      <vt:lpstr>1- Thermal Machine</vt:lpstr>
      <vt:lpstr>1- Thermal Machine</vt:lpstr>
      <vt:lpstr>1- Thermal Machine</vt:lpstr>
      <vt:lpstr>1- Thermal Machine</vt:lpstr>
      <vt:lpstr>1- Thermal Machine</vt:lpstr>
      <vt:lpstr>1- Thermal Machine</vt:lpstr>
      <vt:lpstr>2- Carnot’s Cycle</vt:lpstr>
      <vt:lpstr>2- Carnot’s Cycle</vt:lpstr>
      <vt:lpstr>2- Carnot’s Cycle</vt:lpstr>
      <vt:lpstr>3- Rankine’s Cycle</vt:lpstr>
      <vt:lpstr>3- Rankine’s Cycle</vt:lpstr>
      <vt:lpstr>3- Rankine’s Cycle</vt:lpstr>
      <vt:lpstr>3- Rankine’s Cycle</vt:lpstr>
      <vt:lpstr>4- Other Thermal Engines</vt:lpstr>
      <vt:lpstr>PowerPoint Presentation</vt:lpstr>
      <vt:lpstr>4- Loom</vt:lpstr>
      <vt:lpstr>4- Loom</vt:lpstr>
      <vt:lpstr>4- Loom</vt:lpstr>
      <vt:lpstr>4- Loom</vt:lpstr>
      <vt:lpstr>4- Loom</vt:lpstr>
      <vt:lpstr>4- Loom</vt:lpstr>
      <vt:lpstr>5- Sewing Machine</vt:lpstr>
      <vt:lpstr>PowerPoint Presentation</vt:lpstr>
      <vt:lpstr>6- Fuel</vt:lpstr>
      <vt:lpstr>6- Fuel</vt:lpstr>
      <vt:lpstr>6- Fuel</vt:lpstr>
      <vt:lpstr>7- Other sources of energy</vt:lpstr>
      <vt:lpstr>6- Waste, Heat Production, Entropy</vt:lpstr>
      <vt:lpstr>PowerPoint Presentation</vt:lpstr>
      <vt:lpstr>8- Solar Radiation</vt:lpstr>
      <vt:lpstr>8- Solar Radiation</vt:lpstr>
      <vt:lpstr>8- Solar Radiation</vt:lpstr>
      <vt:lpstr>8- Solar Radiation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Producing Information  </dc:title>
  <dc:creator>jeanbel</dc:creator>
  <cp:lastModifiedBy>jeanbel</cp:lastModifiedBy>
  <cp:revision>78</cp:revision>
  <dcterms:created xsi:type="dcterms:W3CDTF">2015-10-13T22:25:33Z</dcterms:created>
  <dcterms:modified xsi:type="dcterms:W3CDTF">2015-10-19T13:22:31Z</dcterms:modified>
</cp:coreProperties>
</file>